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3" r:id="rId1"/>
  </p:sldMasterIdLst>
  <p:notesMasterIdLst>
    <p:notesMasterId r:id="rId13"/>
  </p:notesMasterIdLst>
  <p:sldIdLst>
    <p:sldId id="256" r:id="rId2"/>
    <p:sldId id="258" r:id="rId3"/>
    <p:sldId id="269" r:id="rId4"/>
    <p:sldId id="259" r:id="rId5"/>
    <p:sldId id="260" r:id="rId6"/>
    <p:sldId id="263" r:id="rId7"/>
    <p:sldId id="264" r:id="rId8"/>
    <p:sldId id="270" r:id="rId9"/>
    <p:sldId id="262" r:id="rId10"/>
    <p:sldId id="266" r:id="rId11"/>
    <p:sldId id="268" r:id="rId12"/>
  </p:sldIdLst>
  <p:sldSz cx="14630400" cy="8229600"/>
  <p:notesSz cx="8229600" cy="14630400"/>
  <p:embeddedFontLst>
    <p:embeddedFont>
      <p:font typeface="Heebo Bold" panose="020B0604020202020204" charset="-79"/>
      <p:bold r:id="rId14"/>
    </p:embeddedFont>
    <p:embeddedFont>
      <p:font typeface="Heebo Light" pitchFamily="2" charset="-79"/>
      <p:regular r:id="rId15"/>
    </p:embeddedFont>
    <p:embeddedFont>
      <p:font typeface="Montserrat" panose="00000500000000000000" pitchFamily="2" charset="0"/>
      <p:regular r:id="rId16"/>
      <p:bold r:id="rId17"/>
      <p:italic r:id="rId18"/>
      <p:boldItalic r:id="rId19"/>
    </p:embeddedFont>
    <p:embeddedFont>
      <p:font typeface="Mukta Light" panose="020B0604020202020204" charset="0"/>
      <p:regular r:id="rId20"/>
    </p:embeddedFont>
    <p:embeddedFont>
      <p:font typeface="Prata" panose="020B0604020202020204" charset="0"/>
      <p:regular r:id="rId21"/>
    </p:embeddedFont>
    <p:embeddedFont>
      <p:font typeface="Prompt Medium" panose="00000600000000000000" pitchFamily="2" charset="-34"/>
      <p:regular r:id="rId22"/>
      <p:italic r:id="rId23"/>
    </p:embeddedFont>
    <p:embeddedFont>
      <p:font typeface="Raleway" pitchFamily="2" charset="0"/>
      <p:regular r:id="rId24"/>
      <p:bold r:id="rId25"/>
      <p:italic r:id="rId26"/>
      <p:boldItalic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7A9EB0-478F-48DC-A6CD-05867F1A45FD}" v="12" dt="2025-01-18T16:10:53.0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0217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ctrTitle"/>
          </p:nvPr>
        </p:nvSpPr>
        <p:spPr>
          <a:xfrm>
            <a:off x="4754879" y="2357120"/>
            <a:ext cx="8637271" cy="2905757"/>
          </a:xfrm>
        </p:spPr>
        <p:txBody>
          <a:bodyPr anchor="b">
            <a:normAutofit/>
          </a:bodyPr>
          <a:lstStyle>
            <a:lvl1pPr algn="r">
              <a:defRPr sz="5760">
                <a:effectLst/>
              </a:defRPr>
            </a:lvl1pPr>
          </a:lstStyle>
          <a:p>
            <a:r>
              <a:rPr lang="en-US"/>
              <a:t>Click to edit Master title style</a:t>
            </a:r>
            <a:endParaRPr lang="en-US" dirty="0"/>
          </a:p>
        </p:txBody>
      </p:sp>
      <p:sp>
        <p:nvSpPr>
          <p:cNvPr id="3" name="Subtitle 2"/>
          <p:cNvSpPr>
            <a:spLocks noGrp="1"/>
          </p:cNvSpPr>
          <p:nvPr>
            <p:ph type="subTitle" idx="1"/>
          </p:nvPr>
        </p:nvSpPr>
        <p:spPr>
          <a:xfrm>
            <a:off x="4754879" y="5262879"/>
            <a:ext cx="8637271" cy="1686560"/>
          </a:xfrm>
        </p:spPr>
        <p:txBody>
          <a:bodyPr anchor="t">
            <a:normAutofit/>
          </a:bodyPr>
          <a:lstStyle>
            <a:lvl1pPr marL="0" indent="0" algn="r">
              <a:buNone/>
              <a:defRPr sz="2160" cap="all">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10719070" y="7044691"/>
            <a:ext cx="1920240" cy="453390"/>
          </a:xfrm>
        </p:spPr>
        <p:txBody>
          <a:bodyPr/>
          <a:lstStyle/>
          <a:p>
            <a:fld id="{B61BEF0D-F0BB-DE4B-95CE-6DB70DBA9567}" type="datetimeFigureOut">
              <a:rPr lang="en-US" dirty="0"/>
              <a:pPr/>
              <a:t>1/19/2025</a:t>
            </a:fld>
            <a:endParaRPr lang="en-US" dirty="0"/>
          </a:p>
        </p:txBody>
      </p:sp>
      <p:sp>
        <p:nvSpPr>
          <p:cNvPr id="5" name="Footer Placeholder 4"/>
          <p:cNvSpPr>
            <a:spLocks noGrp="1"/>
          </p:cNvSpPr>
          <p:nvPr>
            <p:ph type="ftr" sz="quarter" idx="11"/>
          </p:nvPr>
        </p:nvSpPr>
        <p:spPr>
          <a:xfrm>
            <a:off x="4754879" y="7044691"/>
            <a:ext cx="5872750" cy="453390"/>
          </a:xfrm>
        </p:spPr>
        <p:txBody>
          <a:bodyPr/>
          <a:lstStyle/>
          <a:p>
            <a:endParaRPr lang="en-US" dirty="0"/>
          </a:p>
        </p:txBody>
      </p:sp>
      <p:sp>
        <p:nvSpPr>
          <p:cNvPr id="6" name="Slide Number Placeholder 5"/>
          <p:cNvSpPr>
            <a:spLocks noGrp="1"/>
          </p:cNvSpPr>
          <p:nvPr>
            <p:ph type="sldNum" sz="quarter" idx="12"/>
          </p:nvPr>
        </p:nvSpPr>
        <p:spPr>
          <a:xfrm>
            <a:off x="12730750" y="7044691"/>
            <a:ext cx="661400" cy="453390"/>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40808427"/>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1" y="5679438"/>
            <a:ext cx="12157712"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45921" y="1118535"/>
            <a:ext cx="10511792" cy="379797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22961" y="6359524"/>
            <a:ext cx="12157712" cy="592454"/>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3891280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2" y="731522"/>
            <a:ext cx="12157712" cy="3749039"/>
          </a:xfrm>
        </p:spPr>
        <p:txBody>
          <a:bodyPr anchor="ctr">
            <a:normAutofit/>
          </a:bodyPr>
          <a:lstStyle>
            <a:lvl1pPr algn="l">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822960" y="5212080"/>
            <a:ext cx="12157714" cy="1737360"/>
          </a:xfrm>
        </p:spPr>
        <p:txBody>
          <a:bodyPr anchor="ctr">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9683137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15" name="TextBox 14"/>
          <p:cNvSpPr txBox="1"/>
          <p:nvPr/>
        </p:nvSpPr>
        <p:spPr>
          <a:xfrm>
            <a:off x="12285440" y="32918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11" name="TextBox 10"/>
          <p:cNvSpPr txBox="1"/>
          <p:nvPr/>
        </p:nvSpPr>
        <p:spPr>
          <a:xfrm>
            <a:off x="585930" y="988005"/>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2" name="Title 1"/>
          <p:cNvSpPr>
            <a:spLocks noGrp="1"/>
          </p:cNvSpPr>
          <p:nvPr>
            <p:ph type="title"/>
          </p:nvPr>
        </p:nvSpPr>
        <p:spPr>
          <a:xfrm>
            <a:off x="1190721" y="731522"/>
            <a:ext cx="11460479" cy="3291839"/>
          </a:xfrm>
        </p:spPr>
        <p:txBody>
          <a:bodyPr anchor="ctr">
            <a:normAutofit/>
          </a:bodyPr>
          <a:lstStyle>
            <a:lvl1pPr algn="l">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317450" y="4023360"/>
            <a:ext cx="11207021" cy="457200"/>
          </a:xfrm>
        </p:spPr>
        <p:txBody>
          <a:bodyPr anchor="ctr"/>
          <a:lstStyle>
            <a:lvl1pPr marL="0" indent="0">
              <a:buFontTx/>
              <a:buNone/>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24959" y="5212080"/>
            <a:ext cx="12182840" cy="1737360"/>
          </a:xfrm>
        </p:spPr>
        <p:txBody>
          <a:bodyPr anchor="ctr">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5514361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3" y="3970297"/>
            <a:ext cx="12157710" cy="1762560"/>
          </a:xfrm>
        </p:spPr>
        <p:txBody>
          <a:bodyPr anchor="b">
            <a:normAutofit/>
          </a:bodyPr>
          <a:lstStyle>
            <a:lvl1pPr algn="l">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822961" y="5732857"/>
            <a:ext cx="12157711" cy="1032480"/>
          </a:xfrm>
        </p:spPr>
        <p:txBody>
          <a:bodyPr anchor="t">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0152139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13" name="TextBox 12"/>
          <p:cNvSpPr txBox="1"/>
          <p:nvPr/>
        </p:nvSpPr>
        <p:spPr>
          <a:xfrm>
            <a:off x="12285440" y="32918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14" name="TextBox 13"/>
          <p:cNvSpPr txBox="1"/>
          <p:nvPr/>
        </p:nvSpPr>
        <p:spPr>
          <a:xfrm>
            <a:off x="585930" y="988005"/>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16" name="Title 1"/>
          <p:cNvSpPr>
            <a:spLocks noGrp="1"/>
          </p:cNvSpPr>
          <p:nvPr>
            <p:ph type="title"/>
          </p:nvPr>
        </p:nvSpPr>
        <p:spPr>
          <a:xfrm>
            <a:off x="1190721" y="731522"/>
            <a:ext cx="11460479" cy="3291839"/>
          </a:xfrm>
        </p:spPr>
        <p:txBody>
          <a:bodyPr anchor="ctr">
            <a:normAutofit/>
          </a:bodyPr>
          <a:lstStyle>
            <a:lvl1pPr algn="l">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22960" y="4663440"/>
            <a:ext cx="12162523" cy="1066800"/>
          </a:xfrm>
        </p:spPr>
        <p:txBody>
          <a:bodyPr vert="horz" lIns="91440" tIns="45720" rIns="91440" bIns="45720" rtlCol="0" anchor="b">
            <a:normAutofit/>
          </a:bodyPr>
          <a:lstStyle>
            <a:lvl1pPr>
              <a:buNone/>
              <a:defRPr lang="en-US" sz="288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22959" y="5730240"/>
            <a:ext cx="12162523" cy="121920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8026563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2" y="731522"/>
            <a:ext cx="12157712" cy="329183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822961" y="4206240"/>
            <a:ext cx="12157714" cy="1005840"/>
          </a:xfrm>
        </p:spPr>
        <p:txBody>
          <a:bodyPr vert="horz" lIns="91440" tIns="45720" rIns="91440" bIns="45720" rtlCol="0" anchor="b">
            <a:normAutofit/>
          </a:bodyPr>
          <a:lstStyle>
            <a:lvl1pPr>
              <a:buNone/>
              <a:defRPr lang="en-US" sz="336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22960" y="5212080"/>
            <a:ext cx="12157714" cy="17373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0213440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822962" y="731521"/>
            <a:ext cx="12157710" cy="1747520"/>
          </a:xfrm>
        </p:spPr>
        <p:txBody>
          <a:bodyPr/>
          <a:lstStyle/>
          <a:p>
            <a:r>
              <a:rPr lang="en-US"/>
              <a:t>Click to edit Master title style</a:t>
            </a:r>
            <a:endParaRPr lang="en-US" dirty="0"/>
          </a:p>
        </p:txBody>
      </p:sp>
    </p:spTree>
    <p:extLst>
      <p:ext uri="{BB962C8B-B14F-4D97-AF65-F5344CB8AC3E}">
        <p14:creationId xmlns:p14="http://schemas.microsoft.com/office/powerpoint/2010/main" val="10405062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Vertical Title 1"/>
          <p:cNvSpPr>
            <a:spLocks noGrp="1"/>
          </p:cNvSpPr>
          <p:nvPr>
            <p:ph type="title" orient="vert"/>
          </p:nvPr>
        </p:nvSpPr>
        <p:spPr>
          <a:xfrm>
            <a:off x="10390410" y="731520"/>
            <a:ext cx="2590262" cy="62179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22960" y="731520"/>
            <a:ext cx="9398539" cy="621792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128092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57557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096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45132802"/>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11174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962002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28528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78032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16686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02266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764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1" y="3970297"/>
            <a:ext cx="12157712" cy="1762560"/>
          </a:xfrm>
        </p:spPr>
        <p:txBody>
          <a:bodyPr anchor="b"/>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822959" y="5732857"/>
            <a:ext cx="12157714" cy="1032480"/>
          </a:xfrm>
        </p:spPr>
        <p:txBody>
          <a:bodyPr anchor="t">
            <a:normAutofit/>
          </a:bodyPr>
          <a:lstStyle>
            <a:lvl1pPr marL="0" indent="0" algn="l">
              <a:buNone/>
              <a:defRPr sz="2400" cap="all">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1125682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2962" y="2570480"/>
            <a:ext cx="5994401" cy="437896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986274" y="2570481"/>
            <a:ext cx="5994398" cy="43789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906879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68404" y="2661921"/>
            <a:ext cx="5650865" cy="691514"/>
          </a:xfrm>
        </p:spPr>
        <p:txBody>
          <a:bodyPr anchor="b">
            <a:noAutofit/>
          </a:bodyPr>
          <a:lstStyle>
            <a:lvl1pPr marL="0" indent="0">
              <a:buNone/>
              <a:defRPr sz="336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22962" y="3444241"/>
            <a:ext cx="5996308" cy="35051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315204" y="2672081"/>
            <a:ext cx="5667376" cy="691514"/>
          </a:xfrm>
        </p:spPr>
        <p:txBody>
          <a:bodyPr anchor="b">
            <a:noAutofit/>
          </a:bodyPr>
          <a:lstStyle>
            <a:lvl1pPr marL="0" indent="0">
              <a:buNone/>
              <a:defRPr sz="336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988180" y="3444241"/>
            <a:ext cx="5994401" cy="35051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7537765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1108348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4081895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1" y="2489200"/>
            <a:ext cx="4417062" cy="1645920"/>
          </a:xfrm>
        </p:spPr>
        <p:txBody>
          <a:bodyPr anchor="b">
            <a:normAutofit/>
          </a:bodyPr>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5577841" y="731521"/>
            <a:ext cx="7402831" cy="621792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2961" y="4135120"/>
            <a:ext cx="4417062" cy="2194560"/>
          </a:xfrm>
        </p:spPr>
        <p:txBody>
          <a:bodyPr anchor="t">
            <a:normAutofit/>
          </a:bodyPr>
          <a:lstStyle>
            <a:lvl1pPr marL="0" indent="0">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6930740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0" y="1920240"/>
            <a:ext cx="7397584" cy="1645920"/>
          </a:xfrm>
        </p:spPr>
        <p:txBody>
          <a:bodyPr anchor="b">
            <a:normAutofit/>
          </a:bodyPr>
          <a:lstStyle>
            <a:lvl1pPr algn="l">
              <a:defRPr sz="336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043504" y="1097280"/>
            <a:ext cx="3937169" cy="54864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22960" y="3566160"/>
            <a:ext cx="7397584" cy="2194560"/>
          </a:xfrm>
        </p:spPr>
        <p:txBody>
          <a:bodyPr anchor="t">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9635075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2" y="731521"/>
            <a:ext cx="12157710" cy="174752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22962" y="2570481"/>
            <a:ext cx="12157710" cy="437896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07592" y="7044691"/>
            <a:ext cx="1920240" cy="45339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B61BEF0D-F0BB-DE4B-95CE-6DB70DBA9567}" type="datetimeFigureOut">
              <a:rPr lang="en-US" dirty="0"/>
              <a:pPr/>
              <a:t>1/19/2025</a:t>
            </a:fld>
            <a:endParaRPr lang="en-US" dirty="0"/>
          </a:p>
        </p:txBody>
      </p:sp>
      <p:sp>
        <p:nvSpPr>
          <p:cNvPr id="5" name="Footer Placeholder 4"/>
          <p:cNvSpPr>
            <a:spLocks noGrp="1"/>
          </p:cNvSpPr>
          <p:nvPr>
            <p:ph type="ftr" sz="quarter" idx="3"/>
          </p:nvPr>
        </p:nvSpPr>
        <p:spPr>
          <a:xfrm>
            <a:off x="822961" y="7044691"/>
            <a:ext cx="9393191" cy="453390"/>
          </a:xfrm>
          <a:prstGeom prst="rect">
            <a:avLst/>
          </a:prstGeom>
        </p:spPr>
        <p:txBody>
          <a:bodyPr vert="horz" lIns="91440" tIns="45720" rIns="91440" bIns="45720" rtlCol="0" anchor="ctr"/>
          <a:lstStyle>
            <a:lvl1pPr algn="l">
              <a:defRPr sz="12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2319273" y="7044691"/>
            <a:ext cx="661400" cy="45339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4162156"/>
      </p:ext>
    </p:extLst>
  </p:cSld>
  <p:clrMap bg1="dk1" tx1="lt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Lst>
  <p:hf sldNum="0" hdr="0" ftr="0" dt="0"/>
  <p:txStyles>
    <p:titleStyle>
      <a:lvl1pPr algn="l" defTabSz="548640" rtl="0" eaLnBrk="1" latinLnBrk="0" hangingPunct="1">
        <a:spcBef>
          <a:spcPct val="0"/>
        </a:spcBef>
        <a:buNone/>
        <a:defRPr sz="432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ts val="0"/>
        </a:spcBef>
        <a:spcAft>
          <a:spcPts val="1200"/>
        </a:spcAft>
        <a:buClr>
          <a:schemeClr val="tx1"/>
        </a:buClr>
        <a:buSzPct val="100000"/>
        <a:buFont typeface="Arial"/>
        <a:buChar char="•"/>
        <a:defRPr sz="2160" kern="1200" cap="none">
          <a:solidFill>
            <a:schemeClr val="tx1"/>
          </a:solidFill>
          <a:effectLst/>
          <a:latin typeface="+mn-lt"/>
          <a:ea typeface="+mn-ea"/>
          <a:cs typeface="+mn-cs"/>
        </a:defRPr>
      </a:lvl1pPr>
      <a:lvl2pPr marL="891540" indent="-342900" algn="l" defTabSz="548640" rtl="0" eaLnBrk="1" latinLnBrk="0" hangingPunct="1">
        <a:spcBef>
          <a:spcPts val="0"/>
        </a:spcBef>
        <a:spcAft>
          <a:spcPts val="1200"/>
        </a:spcAft>
        <a:buClr>
          <a:schemeClr val="tx1"/>
        </a:buClr>
        <a:buSzPct val="100000"/>
        <a:buFont typeface="Arial"/>
        <a:buChar char="•"/>
        <a:defRPr sz="1920" kern="1200" cap="none">
          <a:solidFill>
            <a:schemeClr val="tx1"/>
          </a:solidFill>
          <a:effectLst/>
          <a:latin typeface="+mn-lt"/>
          <a:ea typeface="+mn-ea"/>
          <a:cs typeface="+mn-cs"/>
        </a:defRPr>
      </a:lvl2pPr>
      <a:lvl3pPr marL="1440180" indent="-342900" algn="l" defTabSz="548640" rtl="0" eaLnBrk="1" latinLnBrk="0" hangingPunct="1">
        <a:spcBef>
          <a:spcPts val="0"/>
        </a:spcBef>
        <a:spcAft>
          <a:spcPts val="1200"/>
        </a:spcAft>
        <a:buClr>
          <a:schemeClr val="tx1"/>
        </a:buClr>
        <a:buSzPct val="100000"/>
        <a:buFont typeface="Arial"/>
        <a:buChar char="•"/>
        <a:defRPr sz="1680" kern="1200" cap="none">
          <a:solidFill>
            <a:schemeClr val="tx1"/>
          </a:solidFill>
          <a:effectLst/>
          <a:latin typeface="+mn-lt"/>
          <a:ea typeface="+mn-ea"/>
          <a:cs typeface="+mn-cs"/>
        </a:defRPr>
      </a:lvl3pPr>
      <a:lvl4pPr marL="1851660" indent="-20574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4pPr>
      <a:lvl5pPr marL="2400300" indent="-20574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5pPr>
      <a:lvl6pPr marL="3017520" indent="-27432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6pPr>
      <a:lvl7pPr marL="3566160" indent="-27432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7pPr>
      <a:lvl8pPr marL="4114800" indent="-27432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8pPr>
      <a:lvl9pPr marL="4663440" indent="-27432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6829" y="0"/>
            <a:ext cx="14607898" cy="8229600"/>
          </a:xfrm>
          <a:prstGeom prst="rect">
            <a:avLst/>
          </a:prstGeom>
        </p:spPr>
      </p:pic>
      <p:sp>
        <p:nvSpPr>
          <p:cNvPr id="3" name="Text 0"/>
          <p:cNvSpPr/>
          <p:nvPr/>
        </p:nvSpPr>
        <p:spPr>
          <a:xfrm>
            <a:off x="144423" y="777121"/>
            <a:ext cx="7556421" cy="1417558"/>
          </a:xfrm>
          <a:prstGeom prst="rect">
            <a:avLst/>
          </a:prstGeom>
          <a:noFill/>
          <a:ln/>
        </p:spPr>
        <p:txBody>
          <a:bodyPr wrap="square" lIns="0" tIns="0" rIns="0" bIns="0" rtlCol="0" anchor="t"/>
          <a:lstStyle/>
          <a:p>
            <a:pPr marL="0" indent="0">
              <a:lnSpc>
                <a:spcPts val="5550"/>
              </a:lnSpc>
              <a:buNone/>
            </a:pPr>
            <a:r>
              <a:rPr lang="en-US" sz="4450" u="sng" dirty="0">
                <a:solidFill>
                  <a:srgbClr val="F2F0F4"/>
                </a:solidFill>
                <a:latin typeface="Montserrat" pitchFamily="34" charset="0"/>
                <a:ea typeface="Montserrat" pitchFamily="34" charset="-122"/>
                <a:cs typeface="Montserrat" pitchFamily="34" charset="-120"/>
              </a:rPr>
              <a:t>Earthquake Magnitude Prediction and Analysis</a:t>
            </a:r>
            <a:endParaRPr lang="en-US" sz="4450" u="sng" dirty="0"/>
          </a:p>
        </p:txBody>
      </p:sp>
      <p:sp>
        <p:nvSpPr>
          <p:cNvPr id="4" name="Text 1"/>
          <p:cNvSpPr/>
          <p:nvPr/>
        </p:nvSpPr>
        <p:spPr>
          <a:xfrm>
            <a:off x="226631" y="2382959"/>
            <a:ext cx="7556421" cy="2257545"/>
          </a:xfrm>
          <a:prstGeom prst="rect">
            <a:avLst/>
          </a:prstGeom>
          <a:noFill/>
          <a:ln/>
        </p:spPr>
        <p:txBody>
          <a:bodyPr wrap="none" lIns="0" tIns="0" rIns="0" bIns="0" rtlCol="0" anchor="t"/>
          <a:lstStyle/>
          <a:p>
            <a:pPr marL="0" indent="0">
              <a:lnSpc>
                <a:spcPts val="3100"/>
              </a:lnSpc>
              <a:buNone/>
            </a:pPr>
            <a:r>
              <a:rPr lang="en-US" sz="1600" dirty="0">
                <a:solidFill>
                  <a:srgbClr val="DAD8E9"/>
                </a:solidFill>
                <a:latin typeface="Mukta Light" pitchFamily="34" charset="0"/>
                <a:ea typeface="Mukta Light" pitchFamily="34" charset="-122"/>
                <a:cs typeface="Mukta Light" pitchFamily="34" charset="-120"/>
              </a:rPr>
              <a:t>Earthquakes, with their devastating power, remain a formidable challenge</a:t>
            </a:r>
          </a:p>
          <a:p>
            <a:pPr marL="0" indent="0">
              <a:lnSpc>
                <a:spcPts val="3100"/>
              </a:lnSpc>
              <a:buNone/>
            </a:pPr>
            <a:r>
              <a:rPr lang="en-US" sz="1600" dirty="0">
                <a:solidFill>
                  <a:srgbClr val="DAD8E9"/>
                </a:solidFill>
                <a:latin typeface="Mukta Light" pitchFamily="34" charset="0"/>
                <a:ea typeface="Mukta Light" pitchFamily="34" charset="-122"/>
                <a:cs typeface="Mukta Light" pitchFamily="34" charset="-120"/>
              </a:rPr>
              <a:t> for humanity. Understanding these natural phenomena is paramount to</a:t>
            </a:r>
          </a:p>
          <a:p>
            <a:pPr marL="0" indent="0">
              <a:lnSpc>
                <a:spcPts val="3100"/>
              </a:lnSpc>
              <a:buNone/>
            </a:pPr>
            <a:r>
              <a:rPr lang="en-US" sz="1600" dirty="0">
                <a:solidFill>
                  <a:srgbClr val="DAD8E9"/>
                </a:solidFill>
                <a:latin typeface="Mukta Light" pitchFamily="34" charset="0"/>
                <a:ea typeface="Mukta Light" pitchFamily="34" charset="-122"/>
                <a:cs typeface="Mukta Light" pitchFamily="34" charset="-120"/>
              </a:rPr>
              <a:t> mitigating their impact, and that understanding begins with the quest for</a:t>
            </a:r>
          </a:p>
          <a:p>
            <a:pPr marL="0" indent="0">
              <a:lnSpc>
                <a:spcPts val="3100"/>
              </a:lnSpc>
              <a:buNone/>
            </a:pPr>
            <a:r>
              <a:rPr lang="en-US" sz="1600" dirty="0">
                <a:solidFill>
                  <a:srgbClr val="DAD8E9"/>
                </a:solidFill>
                <a:latin typeface="Mukta Light" pitchFamily="34" charset="0"/>
                <a:ea typeface="Mukta Light" pitchFamily="34" charset="-122"/>
                <a:cs typeface="Mukta Light" pitchFamily="34" charset="-120"/>
              </a:rPr>
              <a:t> accurate prediction. This presentation delves into the complexities of </a:t>
            </a:r>
          </a:p>
          <a:p>
            <a:pPr marL="0" indent="0">
              <a:lnSpc>
                <a:spcPts val="3100"/>
              </a:lnSpc>
              <a:buNone/>
            </a:pPr>
            <a:r>
              <a:rPr lang="en-US" sz="1600" dirty="0">
                <a:solidFill>
                  <a:srgbClr val="DAD8E9"/>
                </a:solidFill>
                <a:latin typeface="Mukta Light" pitchFamily="34" charset="0"/>
                <a:ea typeface="Mukta Light" pitchFamily="34" charset="-122"/>
                <a:cs typeface="Mukta Light" pitchFamily="34" charset="-120"/>
              </a:rPr>
              <a:t>earthquake prediction and explores the potential of advanced models.</a:t>
            </a:r>
            <a:endParaRPr lang="en-US" sz="1600" dirty="0"/>
          </a:p>
        </p:txBody>
      </p:sp>
      <p:sp>
        <p:nvSpPr>
          <p:cNvPr id="7" name="Text 3"/>
          <p:cNvSpPr/>
          <p:nvPr/>
        </p:nvSpPr>
        <p:spPr>
          <a:xfrm>
            <a:off x="12461071" y="7832765"/>
            <a:ext cx="2841308" cy="396835"/>
          </a:xfrm>
          <a:prstGeom prst="rect">
            <a:avLst/>
          </a:prstGeom>
          <a:noFill/>
          <a:ln/>
        </p:spPr>
        <p:txBody>
          <a:bodyPr wrap="none" lIns="0" tIns="0" rIns="0" bIns="0" rtlCol="0" anchor="t"/>
          <a:lstStyle/>
          <a:p>
            <a:pPr marL="0" indent="0" algn="l">
              <a:lnSpc>
                <a:spcPts val="3100"/>
              </a:lnSpc>
              <a:buNone/>
            </a:pPr>
            <a:r>
              <a:rPr lang="en-US" sz="2200" b="1" dirty="0">
                <a:solidFill>
                  <a:srgbClr val="DCD7E5"/>
                </a:solidFill>
                <a:latin typeface="Heebo Bold" pitchFamily="34" charset="0"/>
                <a:ea typeface="Heebo Bold" pitchFamily="34" charset="-122"/>
                <a:cs typeface="Heebo Bold" pitchFamily="34" charset="-120"/>
              </a:rPr>
              <a:t>-Shivam Bartwal</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75003"/>
            <a:ext cx="6706195" cy="708779"/>
          </a:xfrm>
          <a:prstGeom prst="rect">
            <a:avLst/>
          </a:prstGeom>
          <a:noFill/>
          <a:ln/>
        </p:spPr>
        <p:txBody>
          <a:bodyPr wrap="none" lIns="0" tIns="0" rIns="0" bIns="0" rtlCol="0" anchor="t"/>
          <a:lstStyle/>
          <a:p>
            <a:pPr marL="0" indent="0">
              <a:lnSpc>
                <a:spcPts val="5550"/>
              </a:lnSpc>
              <a:buNone/>
            </a:pPr>
            <a:r>
              <a:rPr lang="en-US" sz="4450" u="sng" dirty="0">
                <a:solidFill>
                  <a:srgbClr val="F2F0F4"/>
                </a:solidFill>
                <a:latin typeface="Montserrat" pitchFamily="34" charset="0"/>
                <a:ea typeface="Montserrat" pitchFamily="34" charset="-122"/>
                <a:cs typeface="Montserrat" pitchFamily="34" charset="-120"/>
              </a:rPr>
              <a:t>Future Implementation</a:t>
            </a:r>
            <a:endParaRPr lang="en-US" sz="4450" u="sng" dirty="0"/>
          </a:p>
        </p:txBody>
      </p:sp>
      <p:sp>
        <p:nvSpPr>
          <p:cNvPr id="4" name="Text 1"/>
          <p:cNvSpPr/>
          <p:nvPr/>
        </p:nvSpPr>
        <p:spPr>
          <a:xfrm>
            <a:off x="793790" y="2023943"/>
            <a:ext cx="7556421"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This project has laid the foundation for several exciting future endeavors.</a:t>
            </a:r>
            <a:endParaRPr lang="en-US" sz="1750" dirty="0"/>
          </a:p>
        </p:txBody>
      </p:sp>
      <p:sp>
        <p:nvSpPr>
          <p:cNvPr id="5" name="Shape 2"/>
          <p:cNvSpPr/>
          <p:nvPr/>
        </p:nvSpPr>
        <p:spPr>
          <a:xfrm>
            <a:off x="793790" y="2897148"/>
            <a:ext cx="510302" cy="510302"/>
          </a:xfrm>
          <a:prstGeom prst="roundRect">
            <a:avLst>
              <a:gd name="adj" fmla="val 18669"/>
            </a:avLst>
          </a:prstGeom>
          <a:solidFill>
            <a:srgbClr val="31136C"/>
          </a:solidFill>
          <a:ln w="7620">
            <a:solidFill>
              <a:srgbClr val="4A2C85"/>
            </a:solidFill>
            <a:prstDash val="solid"/>
          </a:ln>
        </p:spPr>
        <p:txBody>
          <a:bodyPr/>
          <a:lstStyle/>
          <a:p>
            <a:endParaRPr lang="en-IN"/>
          </a:p>
        </p:txBody>
      </p:sp>
      <p:sp>
        <p:nvSpPr>
          <p:cNvPr id="6" name="Text 3"/>
          <p:cNvSpPr/>
          <p:nvPr/>
        </p:nvSpPr>
        <p:spPr>
          <a:xfrm>
            <a:off x="987504" y="2982158"/>
            <a:ext cx="122873"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1</a:t>
            </a:r>
            <a:endParaRPr lang="en-US" sz="2650" dirty="0"/>
          </a:p>
        </p:txBody>
      </p:sp>
      <p:sp>
        <p:nvSpPr>
          <p:cNvPr id="7" name="Text 4"/>
          <p:cNvSpPr/>
          <p:nvPr/>
        </p:nvSpPr>
        <p:spPr>
          <a:xfrm>
            <a:off x="1530906" y="2897148"/>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Real-time Monitoring System</a:t>
            </a:r>
            <a:endParaRPr lang="en-US" sz="2200" dirty="0"/>
          </a:p>
        </p:txBody>
      </p:sp>
      <p:sp>
        <p:nvSpPr>
          <p:cNvPr id="8" name="Text 5"/>
          <p:cNvSpPr/>
          <p:nvPr/>
        </p:nvSpPr>
        <p:spPr>
          <a:xfrm>
            <a:off x="1530906" y="3741896"/>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Develop a real-time system to track earthquake occurrences and predict magnitudes as they happen.</a:t>
            </a:r>
            <a:endParaRPr lang="en-US" sz="1750" dirty="0"/>
          </a:p>
        </p:txBody>
      </p:sp>
      <p:sp>
        <p:nvSpPr>
          <p:cNvPr id="9" name="Shape 6"/>
          <p:cNvSpPr/>
          <p:nvPr/>
        </p:nvSpPr>
        <p:spPr>
          <a:xfrm>
            <a:off x="4685467" y="2897148"/>
            <a:ext cx="510302" cy="510302"/>
          </a:xfrm>
          <a:prstGeom prst="roundRect">
            <a:avLst>
              <a:gd name="adj" fmla="val 18669"/>
            </a:avLst>
          </a:prstGeom>
          <a:solidFill>
            <a:srgbClr val="31136C"/>
          </a:solidFill>
          <a:ln w="7620">
            <a:solidFill>
              <a:srgbClr val="4A2C85"/>
            </a:solidFill>
            <a:prstDash val="solid"/>
          </a:ln>
        </p:spPr>
        <p:txBody>
          <a:bodyPr/>
          <a:lstStyle/>
          <a:p>
            <a:endParaRPr lang="en-IN"/>
          </a:p>
        </p:txBody>
      </p:sp>
      <p:sp>
        <p:nvSpPr>
          <p:cNvPr id="10" name="Text 7"/>
          <p:cNvSpPr/>
          <p:nvPr/>
        </p:nvSpPr>
        <p:spPr>
          <a:xfrm>
            <a:off x="4843939" y="2982158"/>
            <a:ext cx="193238"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2</a:t>
            </a:r>
            <a:endParaRPr lang="en-US" sz="2650" dirty="0"/>
          </a:p>
        </p:txBody>
      </p:sp>
      <p:sp>
        <p:nvSpPr>
          <p:cNvPr id="11" name="Text 8"/>
          <p:cNvSpPr/>
          <p:nvPr/>
        </p:nvSpPr>
        <p:spPr>
          <a:xfrm>
            <a:off x="5422583" y="2897148"/>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Enhanced Model Accuracy</a:t>
            </a:r>
            <a:endParaRPr lang="en-US" sz="2200" dirty="0"/>
          </a:p>
        </p:txBody>
      </p:sp>
      <p:sp>
        <p:nvSpPr>
          <p:cNvPr id="12" name="Text 9"/>
          <p:cNvSpPr/>
          <p:nvPr/>
        </p:nvSpPr>
        <p:spPr>
          <a:xfrm>
            <a:off x="5422583" y="3741896"/>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Explore advanced machine learning techniques and incorporate more data features for improved predictions.</a:t>
            </a:r>
            <a:endParaRPr lang="en-US" sz="1750" dirty="0"/>
          </a:p>
        </p:txBody>
      </p:sp>
      <p:sp>
        <p:nvSpPr>
          <p:cNvPr id="13" name="Shape 10"/>
          <p:cNvSpPr/>
          <p:nvPr/>
        </p:nvSpPr>
        <p:spPr>
          <a:xfrm>
            <a:off x="793790" y="6038374"/>
            <a:ext cx="510302" cy="510302"/>
          </a:xfrm>
          <a:prstGeom prst="roundRect">
            <a:avLst>
              <a:gd name="adj" fmla="val 18669"/>
            </a:avLst>
          </a:prstGeom>
          <a:solidFill>
            <a:srgbClr val="31136C"/>
          </a:solidFill>
          <a:ln w="7620">
            <a:solidFill>
              <a:srgbClr val="4A2C85"/>
            </a:solidFill>
            <a:prstDash val="solid"/>
          </a:ln>
        </p:spPr>
        <p:txBody>
          <a:bodyPr/>
          <a:lstStyle/>
          <a:p>
            <a:endParaRPr lang="en-IN"/>
          </a:p>
        </p:txBody>
      </p:sp>
      <p:sp>
        <p:nvSpPr>
          <p:cNvPr id="14" name="Text 11"/>
          <p:cNvSpPr/>
          <p:nvPr/>
        </p:nvSpPr>
        <p:spPr>
          <a:xfrm>
            <a:off x="952976" y="6123384"/>
            <a:ext cx="191929"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3</a:t>
            </a:r>
            <a:endParaRPr lang="en-US" sz="2650" dirty="0"/>
          </a:p>
        </p:txBody>
      </p:sp>
      <p:sp>
        <p:nvSpPr>
          <p:cNvPr id="15" name="Text 12"/>
          <p:cNvSpPr/>
          <p:nvPr/>
        </p:nvSpPr>
        <p:spPr>
          <a:xfrm>
            <a:off x="1530906" y="6038374"/>
            <a:ext cx="3688080"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Personalized Notifications</a:t>
            </a:r>
            <a:endParaRPr lang="en-US" sz="2200" dirty="0"/>
          </a:p>
        </p:txBody>
      </p:sp>
      <p:sp>
        <p:nvSpPr>
          <p:cNvPr id="16" name="Text 13"/>
          <p:cNvSpPr/>
          <p:nvPr/>
        </p:nvSpPr>
        <p:spPr>
          <a:xfrm>
            <a:off x="1530906" y="6528792"/>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Provide tailored notifications to users based on their location and risk preferences.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45976"/>
            <a:ext cx="5670590" cy="708779"/>
          </a:xfrm>
          <a:prstGeom prst="rect">
            <a:avLst/>
          </a:prstGeom>
          <a:noFill/>
          <a:ln/>
        </p:spPr>
        <p:txBody>
          <a:bodyPr wrap="none" lIns="0" tIns="0" rIns="0" bIns="0" rtlCol="0" anchor="t"/>
          <a:lstStyle/>
          <a:p>
            <a:pPr marL="0" indent="0">
              <a:lnSpc>
                <a:spcPts val="5550"/>
              </a:lnSpc>
              <a:buNone/>
            </a:pPr>
            <a:r>
              <a:rPr lang="en-US" sz="4450" u="sng" dirty="0">
                <a:solidFill>
                  <a:srgbClr val="F2F0F4"/>
                </a:solidFill>
                <a:latin typeface="Montserrat" pitchFamily="34" charset="0"/>
                <a:ea typeface="Montserrat" pitchFamily="34" charset="-122"/>
                <a:cs typeface="Montserrat" pitchFamily="34" charset="-120"/>
              </a:rPr>
              <a:t>Conclusion</a:t>
            </a:r>
            <a:endParaRPr lang="en-US" sz="4450" u="sng" dirty="0"/>
          </a:p>
        </p:txBody>
      </p:sp>
      <p:sp>
        <p:nvSpPr>
          <p:cNvPr id="4" name="Text 1"/>
          <p:cNvSpPr/>
          <p:nvPr/>
        </p:nvSpPr>
        <p:spPr>
          <a:xfrm>
            <a:off x="793790" y="4094917"/>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This project successfully developed machine learning models for earthquake magnitude prediction, demonstrating promising results and highlighting the potential for real-time monitoring and risk assessment.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58510" y="784741"/>
            <a:ext cx="8475940" cy="6416159"/>
          </a:xfrm>
          <a:prstGeom prst="rect">
            <a:avLst/>
          </a:prstGeom>
          <a:noFill/>
          <a:ln/>
        </p:spPr>
        <p:txBody>
          <a:bodyPr wrap="none" lIns="0" tIns="0" rIns="0" bIns="0" rtlCol="0" anchor="t"/>
          <a:lstStyle/>
          <a:p>
            <a:pPr>
              <a:lnSpc>
                <a:spcPts val="5550"/>
              </a:lnSpc>
            </a:pPr>
            <a:r>
              <a:rPr lang="en-US" sz="4450" u="sng" dirty="0">
                <a:solidFill>
                  <a:srgbClr val="F2F0F4"/>
                </a:solidFill>
                <a:latin typeface="Montserrat" pitchFamily="34" charset="0"/>
                <a:ea typeface="Montserrat" pitchFamily="34" charset="-122"/>
                <a:cs typeface="Montserrat" pitchFamily="34" charset="-120"/>
              </a:rPr>
              <a:t>Data Preprocessing</a:t>
            </a:r>
            <a:r>
              <a:rPr lang="en-US" sz="4450" dirty="0">
                <a:solidFill>
                  <a:srgbClr val="F2F0F4"/>
                </a:solidFill>
                <a:latin typeface="Montserrat" pitchFamily="34" charset="0"/>
                <a:ea typeface="Montserrat" pitchFamily="34" charset="-122"/>
                <a:cs typeface="Montserrat" pitchFamily="34" charset="-120"/>
              </a:rPr>
              <a:t> :</a:t>
            </a:r>
          </a:p>
          <a:p>
            <a:pPr marL="0" indent="0">
              <a:lnSpc>
                <a:spcPts val="5550"/>
              </a:lnSpc>
              <a:buNone/>
            </a:pPr>
            <a:endParaRPr lang="en-US" sz="4450" dirty="0">
              <a:solidFill>
                <a:srgbClr val="F2F0F4"/>
              </a:solidFill>
              <a:latin typeface="Montserrat" pitchFamily="34" charset="0"/>
              <a:ea typeface="Montserrat" pitchFamily="34" charset="-122"/>
              <a:cs typeface="Montserrat" pitchFamily="34" charset="-120"/>
            </a:endParaRPr>
          </a:p>
          <a:p>
            <a:pPr marL="457200" indent="-457200">
              <a:lnSpc>
                <a:spcPts val="5550"/>
              </a:lnSpc>
              <a:buFont typeface="Arial" panose="020B0604020202020204" pitchFamily="34" charset="0"/>
              <a:buChar char="•"/>
            </a:pPr>
            <a:r>
              <a:rPr lang="en-US" sz="2800" dirty="0">
                <a:latin typeface="Montserrat" pitchFamily="34" charset="0"/>
                <a:ea typeface="Montserrat" pitchFamily="34" charset="-122"/>
                <a:cs typeface="Montserrat" pitchFamily="34" charset="-120"/>
              </a:rPr>
              <a:t>Data Acquisition- the model</a:t>
            </a:r>
          </a:p>
          <a:p>
            <a:pPr>
              <a:lnSpc>
                <a:spcPts val="5550"/>
              </a:lnSpc>
            </a:pPr>
            <a:r>
              <a:rPr lang="en-US" sz="2800" dirty="0">
                <a:latin typeface="Montserrat" pitchFamily="34" charset="0"/>
                <a:ea typeface="Montserrat" pitchFamily="34" charset="-122"/>
                <a:cs typeface="Montserrat" pitchFamily="34" charset="-120"/>
              </a:rPr>
              <a:t>Utilizes a unprocessed dataset which processed </a:t>
            </a:r>
          </a:p>
          <a:p>
            <a:pPr>
              <a:lnSpc>
                <a:spcPts val="5550"/>
              </a:lnSpc>
            </a:pPr>
            <a:r>
              <a:rPr lang="en-US" sz="2800" dirty="0">
                <a:latin typeface="Montserrat" pitchFamily="34" charset="0"/>
                <a:ea typeface="Montserrat" pitchFamily="34" charset="-122"/>
                <a:cs typeface="Montserrat" pitchFamily="34" charset="-120"/>
              </a:rPr>
              <a:t>by various methods.</a:t>
            </a:r>
          </a:p>
          <a:p>
            <a:pPr marL="457200" indent="-457200">
              <a:lnSpc>
                <a:spcPts val="5550"/>
              </a:lnSpc>
              <a:buFont typeface="Arial" panose="020B0604020202020204" pitchFamily="34" charset="0"/>
              <a:buChar char="•"/>
            </a:pPr>
            <a:r>
              <a:rPr lang="en-US" sz="2800" dirty="0">
                <a:latin typeface="Montserrat" pitchFamily="34" charset="0"/>
                <a:ea typeface="Montserrat" pitchFamily="34" charset="-122"/>
                <a:cs typeface="Montserrat" pitchFamily="34" charset="-120"/>
              </a:rPr>
              <a:t>Data Cleaning - </a:t>
            </a:r>
            <a:r>
              <a:rPr lang="en-US" sz="2800" dirty="0">
                <a:latin typeface="Raleway" pitchFamily="34" charset="0"/>
                <a:ea typeface="Raleway" pitchFamily="34" charset="-122"/>
                <a:cs typeface="Raleway" pitchFamily="34" charset="-120"/>
              </a:rPr>
              <a:t>The dataset is cleaned and</a:t>
            </a:r>
          </a:p>
          <a:p>
            <a:pPr>
              <a:lnSpc>
                <a:spcPts val="5550"/>
              </a:lnSpc>
            </a:pPr>
            <a:r>
              <a:rPr lang="en-US" sz="2800" dirty="0">
                <a:latin typeface="Raleway" pitchFamily="34" charset="0"/>
                <a:ea typeface="Raleway" pitchFamily="34" charset="-122"/>
                <a:cs typeface="Raleway" pitchFamily="34" charset="-120"/>
              </a:rPr>
              <a:t> preprocessed to ensure data quality and </a:t>
            </a:r>
          </a:p>
          <a:p>
            <a:pPr>
              <a:lnSpc>
                <a:spcPts val="5550"/>
              </a:lnSpc>
            </a:pPr>
            <a:r>
              <a:rPr lang="en-US" sz="2800" dirty="0">
                <a:latin typeface="Raleway" pitchFamily="34" charset="0"/>
                <a:ea typeface="Raleway" pitchFamily="34" charset="-122"/>
                <a:cs typeface="Raleway" pitchFamily="34" charset="-120"/>
              </a:rPr>
              <a:t>consistency</a:t>
            </a:r>
            <a:endParaRPr lang="en-US" sz="2800" dirty="0">
              <a:latin typeface="Montserrat" pitchFamily="34" charset="0"/>
              <a:ea typeface="Montserrat" pitchFamily="34" charset="-122"/>
              <a:cs typeface="Montserrat" pitchFamily="34" charset="-120"/>
            </a:endParaRPr>
          </a:p>
          <a:p>
            <a:pPr marL="0" indent="0">
              <a:lnSpc>
                <a:spcPts val="5550"/>
              </a:lnSpc>
              <a:buNone/>
            </a:pPr>
            <a:endParaRPr lang="en-US" sz="4450" dirty="0">
              <a:solidFill>
                <a:srgbClr val="F2F0F4"/>
              </a:solidFill>
              <a:latin typeface="Montserrat" pitchFamily="34" charset="0"/>
              <a:ea typeface="Montserrat" pitchFamily="34" charset="-122"/>
              <a:cs typeface="Montserrat" pitchFamily="34" charset="-120"/>
            </a:endParaRPr>
          </a:p>
          <a:p>
            <a:pPr marL="0" indent="0">
              <a:lnSpc>
                <a:spcPts val="5550"/>
              </a:lnSpc>
              <a:buNone/>
            </a:pPr>
            <a:endParaRPr lang="en-US" sz="4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1027986"/>
            <a:ext cx="7955875" cy="685800"/>
          </a:xfrm>
          <a:prstGeom prst="rect">
            <a:avLst/>
          </a:prstGeom>
          <a:noFill/>
          <a:ln/>
        </p:spPr>
        <p:txBody>
          <a:bodyPr wrap="none" lIns="0" tIns="0" rIns="0" bIns="0" rtlCol="0" anchor="t"/>
          <a:lstStyle/>
          <a:p>
            <a:pPr marL="0" indent="0">
              <a:lnSpc>
                <a:spcPts val="5400"/>
              </a:lnSpc>
              <a:buNone/>
            </a:pPr>
            <a:r>
              <a:rPr lang="en-US" sz="4300" u="sng" dirty="0">
                <a:solidFill>
                  <a:srgbClr val="C6BFEE"/>
                </a:solidFill>
                <a:latin typeface="Prompt Medium" pitchFamily="34" charset="0"/>
                <a:ea typeface="Prompt Medium" pitchFamily="34" charset="-122"/>
                <a:cs typeface="Prompt Medium" pitchFamily="34" charset="-120"/>
              </a:rPr>
              <a:t>The Rise of Machine Learning</a:t>
            </a:r>
            <a:endParaRPr lang="en-US" sz="4300" u="sng" dirty="0"/>
          </a:p>
        </p:txBody>
      </p:sp>
      <p:pic>
        <p:nvPicPr>
          <p:cNvPr id="3" name="Image 0" descr="preencoded.png"/>
          <p:cNvPicPr>
            <a:picLocks noChangeAspect="1"/>
          </p:cNvPicPr>
          <p:nvPr/>
        </p:nvPicPr>
        <p:blipFill>
          <a:blip r:embed="rId3"/>
          <a:stretch>
            <a:fillRect/>
          </a:stretch>
        </p:blipFill>
        <p:spPr>
          <a:xfrm>
            <a:off x="3291245" y="2207538"/>
            <a:ext cx="1596628" cy="836533"/>
          </a:xfrm>
          <a:prstGeom prst="rect">
            <a:avLst/>
          </a:prstGeom>
        </p:spPr>
      </p:pic>
      <p:sp>
        <p:nvSpPr>
          <p:cNvPr id="4" name="Text 1"/>
          <p:cNvSpPr/>
          <p:nvPr/>
        </p:nvSpPr>
        <p:spPr>
          <a:xfrm>
            <a:off x="4031694" y="2467332"/>
            <a:ext cx="115491" cy="493752"/>
          </a:xfrm>
          <a:prstGeom prst="rect">
            <a:avLst/>
          </a:prstGeom>
          <a:noFill/>
          <a:ln/>
        </p:spPr>
        <p:txBody>
          <a:bodyPr wrap="none" lIns="0" tIns="0" rIns="0" bIns="0" rtlCol="0" anchor="t"/>
          <a:lstStyle/>
          <a:p>
            <a:pPr marL="0" indent="0" algn="ctr">
              <a:lnSpc>
                <a:spcPts val="3850"/>
              </a:lnSpc>
              <a:buNone/>
            </a:pPr>
            <a:r>
              <a:rPr lang="en-US" sz="2400" dirty="0">
                <a:solidFill>
                  <a:srgbClr val="DAD8E9"/>
                </a:solidFill>
                <a:latin typeface="Prompt Medium" pitchFamily="34" charset="0"/>
                <a:ea typeface="Prompt Medium" pitchFamily="34" charset="-122"/>
                <a:cs typeface="Prompt Medium" pitchFamily="34" charset="-120"/>
              </a:rPr>
              <a:t>1</a:t>
            </a:r>
            <a:endParaRPr lang="en-US" sz="2400" dirty="0"/>
          </a:p>
        </p:txBody>
      </p:sp>
      <p:sp>
        <p:nvSpPr>
          <p:cNvPr id="5" name="Text 2"/>
          <p:cNvSpPr/>
          <p:nvPr/>
        </p:nvSpPr>
        <p:spPr>
          <a:xfrm>
            <a:off x="5134689" y="2454354"/>
            <a:ext cx="2032992"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Data Collection</a:t>
            </a:r>
            <a:endParaRPr lang="en-US" sz="2150" dirty="0"/>
          </a:p>
        </p:txBody>
      </p:sp>
      <p:sp>
        <p:nvSpPr>
          <p:cNvPr id="6" name="Shape 3"/>
          <p:cNvSpPr/>
          <p:nvPr/>
        </p:nvSpPr>
        <p:spPr>
          <a:xfrm>
            <a:off x="4949547" y="3059668"/>
            <a:ext cx="8755142" cy="15240"/>
          </a:xfrm>
          <a:prstGeom prst="roundRect">
            <a:avLst>
              <a:gd name="adj" fmla="val 680400"/>
            </a:avLst>
          </a:prstGeom>
          <a:solidFill>
            <a:srgbClr val="6D4562"/>
          </a:solidFill>
          <a:ln/>
        </p:spPr>
        <p:txBody>
          <a:bodyPr/>
          <a:lstStyle/>
          <a:p>
            <a:endParaRPr lang="en-IN"/>
          </a:p>
        </p:txBody>
      </p:sp>
      <p:pic>
        <p:nvPicPr>
          <p:cNvPr id="7" name="Image 1" descr="preencoded.png"/>
          <p:cNvPicPr>
            <a:picLocks noChangeAspect="1"/>
          </p:cNvPicPr>
          <p:nvPr/>
        </p:nvPicPr>
        <p:blipFill>
          <a:blip r:embed="rId4"/>
          <a:stretch>
            <a:fillRect/>
          </a:stretch>
        </p:blipFill>
        <p:spPr>
          <a:xfrm>
            <a:off x="2492931" y="3105745"/>
            <a:ext cx="3193256" cy="836533"/>
          </a:xfrm>
          <a:prstGeom prst="rect">
            <a:avLst/>
          </a:prstGeom>
        </p:spPr>
      </p:pic>
      <p:sp>
        <p:nvSpPr>
          <p:cNvPr id="8" name="Text 4"/>
          <p:cNvSpPr/>
          <p:nvPr/>
        </p:nvSpPr>
        <p:spPr>
          <a:xfrm>
            <a:off x="3999190" y="3277076"/>
            <a:ext cx="180618" cy="493752"/>
          </a:xfrm>
          <a:prstGeom prst="rect">
            <a:avLst/>
          </a:prstGeom>
          <a:noFill/>
          <a:ln/>
        </p:spPr>
        <p:txBody>
          <a:bodyPr wrap="none" lIns="0" tIns="0" rIns="0" bIns="0" rtlCol="0" anchor="t"/>
          <a:lstStyle/>
          <a:p>
            <a:pPr marL="0" indent="0" algn="ctr">
              <a:lnSpc>
                <a:spcPts val="3850"/>
              </a:lnSpc>
              <a:buNone/>
            </a:pPr>
            <a:r>
              <a:rPr lang="en-US" sz="2400" dirty="0">
                <a:solidFill>
                  <a:srgbClr val="DAD8E9"/>
                </a:solidFill>
                <a:latin typeface="Prompt Medium" pitchFamily="34" charset="0"/>
                <a:ea typeface="Prompt Medium" pitchFamily="34" charset="-122"/>
                <a:cs typeface="Prompt Medium" pitchFamily="34" charset="-120"/>
              </a:rPr>
              <a:t>2</a:t>
            </a:r>
            <a:endParaRPr lang="en-US" sz="2400" dirty="0"/>
          </a:p>
        </p:txBody>
      </p:sp>
      <p:sp>
        <p:nvSpPr>
          <p:cNvPr id="9" name="Text 5"/>
          <p:cNvSpPr/>
          <p:nvPr/>
        </p:nvSpPr>
        <p:spPr>
          <a:xfrm>
            <a:off x="5933003" y="3352562"/>
            <a:ext cx="2150507"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Data Processing</a:t>
            </a:r>
            <a:endParaRPr lang="en-US" sz="2150" dirty="0"/>
          </a:p>
        </p:txBody>
      </p:sp>
      <p:sp>
        <p:nvSpPr>
          <p:cNvPr id="10" name="Shape 6"/>
          <p:cNvSpPr/>
          <p:nvPr/>
        </p:nvSpPr>
        <p:spPr>
          <a:xfrm>
            <a:off x="5747861" y="3957876"/>
            <a:ext cx="7956828" cy="15240"/>
          </a:xfrm>
          <a:prstGeom prst="roundRect">
            <a:avLst>
              <a:gd name="adj" fmla="val 680400"/>
            </a:avLst>
          </a:prstGeom>
          <a:solidFill>
            <a:srgbClr val="6D4562"/>
          </a:solidFill>
          <a:ln/>
        </p:spPr>
        <p:txBody>
          <a:bodyPr/>
          <a:lstStyle/>
          <a:p>
            <a:endParaRPr lang="en-IN"/>
          </a:p>
        </p:txBody>
      </p:sp>
      <p:pic>
        <p:nvPicPr>
          <p:cNvPr id="11" name="Image 2" descr="preencoded.png"/>
          <p:cNvPicPr>
            <a:picLocks noChangeAspect="1"/>
          </p:cNvPicPr>
          <p:nvPr/>
        </p:nvPicPr>
        <p:blipFill>
          <a:blip r:embed="rId5"/>
          <a:stretch>
            <a:fillRect/>
          </a:stretch>
        </p:blipFill>
        <p:spPr>
          <a:xfrm>
            <a:off x="1694617" y="4003953"/>
            <a:ext cx="4789884" cy="836533"/>
          </a:xfrm>
          <a:prstGeom prst="rect">
            <a:avLst/>
          </a:prstGeom>
        </p:spPr>
      </p:pic>
      <p:sp>
        <p:nvSpPr>
          <p:cNvPr id="12" name="Text 7"/>
          <p:cNvSpPr/>
          <p:nvPr/>
        </p:nvSpPr>
        <p:spPr>
          <a:xfrm>
            <a:off x="4000024" y="4175284"/>
            <a:ext cx="179070" cy="493752"/>
          </a:xfrm>
          <a:prstGeom prst="rect">
            <a:avLst/>
          </a:prstGeom>
          <a:noFill/>
          <a:ln/>
        </p:spPr>
        <p:txBody>
          <a:bodyPr wrap="none" lIns="0" tIns="0" rIns="0" bIns="0" rtlCol="0" anchor="t"/>
          <a:lstStyle/>
          <a:p>
            <a:pPr marL="0" indent="0" algn="ctr">
              <a:lnSpc>
                <a:spcPts val="3850"/>
              </a:lnSpc>
              <a:buNone/>
            </a:pPr>
            <a:r>
              <a:rPr lang="en-US" sz="2400" dirty="0">
                <a:solidFill>
                  <a:srgbClr val="DAD8E9"/>
                </a:solidFill>
                <a:latin typeface="Prompt Medium" pitchFamily="34" charset="0"/>
                <a:ea typeface="Prompt Medium" pitchFamily="34" charset="-122"/>
                <a:cs typeface="Prompt Medium" pitchFamily="34" charset="-120"/>
              </a:rPr>
              <a:t>3</a:t>
            </a:r>
            <a:endParaRPr lang="en-US" sz="2400" dirty="0"/>
          </a:p>
        </p:txBody>
      </p:sp>
      <p:sp>
        <p:nvSpPr>
          <p:cNvPr id="13" name="Text 8"/>
          <p:cNvSpPr/>
          <p:nvPr/>
        </p:nvSpPr>
        <p:spPr>
          <a:xfrm>
            <a:off x="6731318" y="4250769"/>
            <a:ext cx="1977033"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Model Training</a:t>
            </a:r>
            <a:endParaRPr lang="en-US" sz="2150" dirty="0"/>
          </a:p>
        </p:txBody>
      </p:sp>
      <p:sp>
        <p:nvSpPr>
          <p:cNvPr id="14" name="Shape 9"/>
          <p:cNvSpPr/>
          <p:nvPr/>
        </p:nvSpPr>
        <p:spPr>
          <a:xfrm>
            <a:off x="6546175" y="4856083"/>
            <a:ext cx="7158514" cy="15240"/>
          </a:xfrm>
          <a:prstGeom prst="roundRect">
            <a:avLst>
              <a:gd name="adj" fmla="val 680400"/>
            </a:avLst>
          </a:prstGeom>
          <a:solidFill>
            <a:srgbClr val="6D4562"/>
          </a:solidFill>
          <a:ln/>
        </p:spPr>
        <p:txBody>
          <a:bodyPr/>
          <a:lstStyle/>
          <a:p>
            <a:endParaRPr lang="en-IN"/>
          </a:p>
        </p:txBody>
      </p:sp>
      <p:pic>
        <p:nvPicPr>
          <p:cNvPr id="15" name="Image 3" descr="preencoded.png"/>
          <p:cNvPicPr>
            <a:picLocks noChangeAspect="1"/>
          </p:cNvPicPr>
          <p:nvPr/>
        </p:nvPicPr>
        <p:blipFill>
          <a:blip r:embed="rId6"/>
          <a:stretch>
            <a:fillRect/>
          </a:stretch>
        </p:blipFill>
        <p:spPr>
          <a:xfrm>
            <a:off x="896183" y="4902160"/>
            <a:ext cx="6386632" cy="836533"/>
          </a:xfrm>
          <a:prstGeom prst="rect">
            <a:avLst/>
          </a:prstGeom>
        </p:spPr>
      </p:pic>
      <p:sp>
        <p:nvSpPr>
          <p:cNvPr id="16" name="Text 10"/>
          <p:cNvSpPr/>
          <p:nvPr/>
        </p:nvSpPr>
        <p:spPr>
          <a:xfrm>
            <a:off x="3995499" y="5073491"/>
            <a:ext cx="188000" cy="493752"/>
          </a:xfrm>
          <a:prstGeom prst="rect">
            <a:avLst/>
          </a:prstGeom>
          <a:noFill/>
          <a:ln/>
        </p:spPr>
        <p:txBody>
          <a:bodyPr wrap="none" lIns="0" tIns="0" rIns="0" bIns="0" rtlCol="0" anchor="t"/>
          <a:lstStyle/>
          <a:p>
            <a:pPr marL="0" indent="0" algn="ctr">
              <a:lnSpc>
                <a:spcPts val="3850"/>
              </a:lnSpc>
              <a:buNone/>
            </a:pPr>
            <a:r>
              <a:rPr lang="en-US" sz="2400" dirty="0">
                <a:solidFill>
                  <a:srgbClr val="DAD8E9"/>
                </a:solidFill>
                <a:latin typeface="Prompt Medium" pitchFamily="34" charset="0"/>
                <a:ea typeface="Prompt Medium" pitchFamily="34" charset="-122"/>
                <a:cs typeface="Prompt Medium" pitchFamily="34" charset="-120"/>
              </a:rPr>
              <a:t>4</a:t>
            </a:r>
            <a:endParaRPr lang="en-US" sz="2400" dirty="0"/>
          </a:p>
        </p:txBody>
      </p:sp>
      <p:sp>
        <p:nvSpPr>
          <p:cNvPr id="17" name="Text 11"/>
          <p:cNvSpPr/>
          <p:nvPr/>
        </p:nvSpPr>
        <p:spPr>
          <a:xfrm>
            <a:off x="7529632" y="5148977"/>
            <a:ext cx="1365885"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Prediction</a:t>
            </a:r>
            <a:endParaRPr lang="en-US" sz="2150" dirty="0"/>
          </a:p>
        </p:txBody>
      </p:sp>
      <p:sp>
        <p:nvSpPr>
          <p:cNvPr id="18" name="Text 12"/>
          <p:cNvSpPr/>
          <p:nvPr/>
        </p:nvSpPr>
        <p:spPr>
          <a:xfrm>
            <a:off x="864037" y="6016347"/>
            <a:ext cx="12902327" cy="118514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Machine learning offers a powerful tool for tackling the complexity of earthquake prediction. By analyzing massive datasets of seismic activity, geological features, and environmental factors, these models can identify patterns and correlations that are difficult for traditional methods to uncover.</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44109"/>
            <a:ext cx="5670590" cy="708779"/>
          </a:xfrm>
          <a:prstGeom prst="rect">
            <a:avLst/>
          </a:prstGeom>
          <a:noFill/>
          <a:ln/>
        </p:spPr>
        <p:txBody>
          <a:bodyPr wrap="none" lIns="0" tIns="0" rIns="0" bIns="0" rtlCol="0" anchor="t"/>
          <a:lstStyle/>
          <a:p>
            <a:pPr marL="0" indent="0">
              <a:lnSpc>
                <a:spcPts val="5550"/>
              </a:lnSpc>
              <a:buNone/>
            </a:pPr>
            <a:r>
              <a:rPr lang="en-US" sz="4450" u="sng" dirty="0">
                <a:solidFill>
                  <a:srgbClr val="F2E782"/>
                </a:solidFill>
                <a:latin typeface="Prata" pitchFamily="34" charset="0"/>
                <a:ea typeface="Prata" pitchFamily="34" charset="-122"/>
                <a:cs typeface="Prata" pitchFamily="34" charset="-120"/>
              </a:rPr>
              <a:t>Model Selection</a:t>
            </a:r>
            <a:endParaRPr lang="en-US" sz="4450" u="sng" dirty="0"/>
          </a:p>
        </p:txBody>
      </p:sp>
      <p:sp>
        <p:nvSpPr>
          <p:cNvPr id="4" name="Shape 1"/>
          <p:cNvSpPr/>
          <p:nvPr/>
        </p:nvSpPr>
        <p:spPr>
          <a:xfrm>
            <a:off x="793790" y="2493050"/>
            <a:ext cx="3664863" cy="2395657"/>
          </a:xfrm>
          <a:prstGeom prst="roundRect">
            <a:avLst>
              <a:gd name="adj" fmla="val 1420"/>
            </a:avLst>
          </a:prstGeom>
          <a:solidFill>
            <a:schemeClr val="accent1">
              <a:lumMod val="50000"/>
            </a:schemeClr>
          </a:solidFill>
          <a:ln/>
        </p:spPr>
        <p:txBody>
          <a:bodyPr/>
          <a:lstStyle/>
          <a:p>
            <a:endParaRPr lang="en-IN"/>
          </a:p>
        </p:txBody>
      </p:sp>
      <p:sp>
        <p:nvSpPr>
          <p:cNvPr id="5" name="Text 2"/>
          <p:cNvSpPr/>
          <p:nvPr/>
        </p:nvSpPr>
        <p:spPr>
          <a:xfrm>
            <a:off x="1020604" y="27198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Linear Regression</a:t>
            </a:r>
            <a:endParaRPr lang="en-US" sz="2200" dirty="0"/>
          </a:p>
        </p:txBody>
      </p:sp>
      <p:sp>
        <p:nvSpPr>
          <p:cNvPr id="6" name="Text 3"/>
          <p:cNvSpPr/>
          <p:nvPr/>
        </p:nvSpPr>
        <p:spPr>
          <a:xfrm>
            <a:off x="1020604" y="3210282"/>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Predicts earthquake magnitude based on linear relationships between features.</a:t>
            </a:r>
            <a:endParaRPr lang="en-US" sz="1750" dirty="0"/>
          </a:p>
        </p:txBody>
      </p:sp>
      <p:sp>
        <p:nvSpPr>
          <p:cNvPr id="7" name="Shape 4"/>
          <p:cNvSpPr/>
          <p:nvPr/>
        </p:nvSpPr>
        <p:spPr>
          <a:xfrm>
            <a:off x="4685467" y="2493050"/>
            <a:ext cx="3664863" cy="2395657"/>
          </a:xfrm>
          <a:prstGeom prst="roundRect">
            <a:avLst>
              <a:gd name="adj" fmla="val 1420"/>
            </a:avLst>
          </a:prstGeom>
          <a:solidFill>
            <a:schemeClr val="accent1">
              <a:lumMod val="50000"/>
            </a:schemeClr>
          </a:solidFill>
          <a:ln/>
        </p:spPr>
        <p:txBody>
          <a:bodyPr/>
          <a:lstStyle/>
          <a:p>
            <a:endParaRPr lang="en-IN"/>
          </a:p>
        </p:txBody>
      </p:sp>
      <p:sp>
        <p:nvSpPr>
          <p:cNvPr id="8" name="Text 5"/>
          <p:cNvSpPr/>
          <p:nvPr/>
        </p:nvSpPr>
        <p:spPr>
          <a:xfrm>
            <a:off x="4912281" y="27198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Random Forest</a:t>
            </a:r>
            <a:endParaRPr lang="en-US" sz="2200" dirty="0"/>
          </a:p>
        </p:txBody>
      </p:sp>
      <p:sp>
        <p:nvSpPr>
          <p:cNvPr id="9" name="Text 6"/>
          <p:cNvSpPr/>
          <p:nvPr/>
        </p:nvSpPr>
        <p:spPr>
          <a:xfrm>
            <a:off x="4912281" y="3210282"/>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Combines multiple decision trees to improve prediction accuracy.</a:t>
            </a:r>
            <a:endParaRPr lang="en-US" sz="1750" dirty="0"/>
          </a:p>
        </p:txBody>
      </p:sp>
      <p:sp>
        <p:nvSpPr>
          <p:cNvPr id="10" name="Shape 7"/>
          <p:cNvSpPr/>
          <p:nvPr/>
        </p:nvSpPr>
        <p:spPr>
          <a:xfrm>
            <a:off x="793790" y="5115520"/>
            <a:ext cx="7556421" cy="1669852"/>
          </a:xfrm>
          <a:prstGeom prst="roundRect">
            <a:avLst>
              <a:gd name="adj" fmla="val 2038"/>
            </a:avLst>
          </a:prstGeom>
          <a:solidFill>
            <a:schemeClr val="accent1">
              <a:lumMod val="50000"/>
            </a:schemeClr>
          </a:solidFill>
          <a:ln/>
        </p:spPr>
        <p:txBody>
          <a:bodyPr/>
          <a:lstStyle/>
          <a:p>
            <a:endParaRPr lang="en-IN"/>
          </a:p>
        </p:txBody>
      </p:sp>
      <p:sp>
        <p:nvSpPr>
          <p:cNvPr id="11" name="Text 8"/>
          <p:cNvSpPr/>
          <p:nvPr/>
        </p:nvSpPr>
        <p:spPr>
          <a:xfrm>
            <a:off x="1020604" y="5342334"/>
            <a:ext cx="4263390"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Support Vector Machine (SVM)</a:t>
            </a:r>
            <a:endParaRPr lang="en-US" sz="2200" dirty="0"/>
          </a:p>
        </p:txBody>
      </p:sp>
      <p:sp>
        <p:nvSpPr>
          <p:cNvPr id="12" name="Text 9"/>
          <p:cNvSpPr/>
          <p:nvPr/>
        </p:nvSpPr>
        <p:spPr>
          <a:xfrm>
            <a:off x="1020604" y="5832753"/>
            <a:ext cx="7102793"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Finds optimal hyperplane to separate earthquake data into different magnitude categories.</a:t>
            </a:r>
            <a:endParaRPr lang="en-US" sz="1750" dirty="0"/>
          </a:p>
        </p:txBody>
      </p:sp>
      <p:pic>
        <p:nvPicPr>
          <p:cNvPr id="13" name="Image 0" descr="preencoded.png">
            <a:extLst>
              <a:ext uri="{FF2B5EF4-FFF2-40B4-BE49-F238E27FC236}">
                <a16:creationId xmlns:a16="http://schemas.microsoft.com/office/drawing/2014/main" id="{C52E56BD-FB99-4BEA-1E8D-B98882684EEB}"/>
              </a:ext>
            </a:extLst>
          </p:cNvPr>
          <p:cNvPicPr>
            <a:picLocks noChangeAspect="1"/>
          </p:cNvPicPr>
          <p:nvPr/>
        </p:nvPicPr>
        <p:blipFill>
          <a:blip r:embed="rId4"/>
          <a:stretch>
            <a:fillRect/>
          </a:stretch>
        </p:blipFill>
        <p:spPr>
          <a:xfrm>
            <a:off x="9143881" y="0"/>
            <a:ext cx="5486400"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28658" y="14169"/>
            <a:ext cx="6701742" cy="8229600"/>
          </a:xfrm>
          <a:prstGeom prst="rect">
            <a:avLst/>
          </a:prstGeom>
        </p:spPr>
      </p:pic>
      <p:sp>
        <p:nvSpPr>
          <p:cNvPr id="3" name="Text 0"/>
          <p:cNvSpPr/>
          <p:nvPr/>
        </p:nvSpPr>
        <p:spPr>
          <a:xfrm>
            <a:off x="411826" y="583102"/>
            <a:ext cx="5670590" cy="708779"/>
          </a:xfrm>
          <a:prstGeom prst="rect">
            <a:avLst/>
          </a:prstGeom>
          <a:noFill/>
          <a:ln/>
        </p:spPr>
        <p:txBody>
          <a:bodyPr wrap="none" lIns="0" tIns="0" rIns="0" bIns="0" rtlCol="0" anchor="t"/>
          <a:lstStyle/>
          <a:p>
            <a:pPr marL="0" indent="0">
              <a:lnSpc>
                <a:spcPts val="5550"/>
              </a:lnSpc>
              <a:buNone/>
            </a:pPr>
            <a:r>
              <a:rPr lang="en-US" sz="4450" u="sng" dirty="0">
                <a:solidFill>
                  <a:srgbClr val="F2E782"/>
                </a:solidFill>
                <a:latin typeface="Prata" pitchFamily="34" charset="0"/>
                <a:ea typeface="Prata" pitchFamily="34" charset="-122"/>
                <a:cs typeface="Prata" pitchFamily="34" charset="-120"/>
              </a:rPr>
              <a:t>Model Evaluation</a:t>
            </a:r>
            <a:endParaRPr lang="en-US" sz="4450" u="sng" dirty="0"/>
          </a:p>
        </p:txBody>
      </p:sp>
      <p:pic>
        <p:nvPicPr>
          <p:cNvPr id="4" name="Image 1" descr="preencoded.png"/>
          <p:cNvPicPr>
            <a:picLocks noChangeAspect="1"/>
          </p:cNvPicPr>
          <p:nvPr/>
        </p:nvPicPr>
        <p:blipFill>
          <a:blip r:embed="rId4"/>
          <a:stretch>
            <a:fillRect/>
          </a:stretch>
        </p:blipFill>
        <p:spPr>
          <a:xfrm>
            <a:off x="226631" y="2481859"/>
            <a:ext cx="566976" cy="566976"/>
          </a:xfrm>
          <a:prstGeom prst="rect">
            <a:avLst/>
          </a:prstGeom>
        </p:spPr>
      </p:pic>
      <p:sp>
        <p:nvSpPr>
          <p:cNvPr id="5" name="Text 1"/>
          <p:cNvSpPr/>
          <p:nvPr/>
        </p:nvSpPr>
        <p:spPr>
          <a:xfrm>
            <a:off x="226631" y="32756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R-squared</a:t>
            </a:r>
            <a:endParaRPr lang="en-US" sz="2200" dirty="0"/>
          </a:p>
        </p:txBody>
      </p:sp>
      <p:sp>
        <p:nvSpPr>
          <p:cNvPr id="6" name="Text 2"/>
          <p:cNvSpPr/>
          <p:nvPr/>
        </p:nvSpPr>
        <p:spPr>
          <a:xfrm>
            <a:off x="226631" y="3766067"/>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Measures the proportion of variance explained by the model.</a:t>
            </a:r>
            <a:endParaRPr lang="en-US" sz="1750" dirty="0"/>
          </a:p>
        </p:txBody>
      </p:sp>
      <p:pic>
        <p:nvPicPr>
          <p:cNvPr id="7" name="Image 2" descr="preencoded.png"/>
          <p:cNvPicPr>
            <a:picLocks noChangeAspect="1"/>
          </p:cNvPicPr>
          <p:nvPr/>
        </p:nvPicPr>
        <p:blipFill>
          <a:blip r:embed="rId5"/>
          <a:stretch>
            <a:fillRect/>
          </a:stretch>
        </p:blipFill>
        <p:spPr>
          <a:xfrm>
            <a:off x="4174862" y="2481859"/>
            <a:ext cx="566976" cy="566976"/>
          </a:xfrm>
          <a:prstGeom prst="rect">
            <a:avLst/>
          </a:prstGeom>
        </p:spPr>
      </p:pic>
      <p:sp>
        <p:nvSpPr>
          <p:cNvPr id="8" name="Text 3"/>
          <p:cNvSpPr/>
          <p:nvPr/>
        </p:nvSpPr>
        <p:spPr>
          <a:xfrm>
            <a:off x="4174862" y="3275648"/>
            <a:ext cx="3608189" cy="708660"/>
          </a:xfrm>
          <a:prstGeom prst="rect">
            <a:avLst/>
          </a:prstGeom>
          <a:noFill/>
          <a:ln/>
        </p:spPr>
        <p:txBody>
          <a:bodyPr wrap="squar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Mean Squared Error (MSE)</a:t>
            </a:r>
            <a:endParaRPr lang="en-US" sz="2200" dirty="0"/>
          </a:p>
        </p:txBody>
      </p:sp>
      <p:sp>
        <p:nvSpPr>
          <p:cNvPr id="9" name="Text 4"/>
          <p:cNvSpPr/>
          <p:nvPr/>
        </p:nvSpPr>
        <p:spPr>
          <a:xfrm>
            <a:off x="4174862" y="4120397"/>
            <a:ext cx="3608189"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Calculates the average squared difference between predicted and actual values.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03033"/>
            <a:ext cx="6805493" cy="708779"/>
          </a:xfrm>
          <a:prstGeom prst="rect">
            <a:avLst/>
          </a:prstGeom>
          <a:noFill/>
          <a:ln/>
        </p:spPr>
        <p:txBody>
          <a:bodyPr wrap="none" lIns="0" tIns="0" rIns="0" bIns="0" rtlCol="0" anchor="t"/>
          <a:lstStyle/>
          <a:p>
            <a:pPr marL="0" indent="0">
              <a:lnSpc>
                <a:spcPts val="5550"/>
              </a:lnSpc>
              <a:buNone/>
            </a:pPr>
            <a:r>
              <a:rPr lang="en-US" sz="4450" u="sng" dirty="0">
                <a:solidFill>
                  <a:srgbClr val="F2F0F4"/>
                </a:solidFill>
                <a:latin typeface="Montserrat" pitchFamily="34" charset="0"/>
                <a:ea typeface="Montserrat" pitchFamily="34" charset="-122"/>
                <a:cs typeface="Montserrat" pitchFamily="34" charset="-120"/>
              </a:rPr>
              <a:t>Prediction for New Data</a:t>
            </a:r>
            <a:endParaRPr lang="en-US" sz="4450" u="sng" dirty="0"/>
          </a:p>
        </p:txBody>
      </p:sp>
      <p:sp>
        <p:nvSpPr>
          <p:cNvPr id="4" name="Shape 1"/>
          <p:cNvSpPr/>
          <p:nvPr/>
        </p:nvSpPr>
        <p:spPr>
          <a:xfrm>
            <a:off x="1118711" y="2451973"/>
            <a:ext cx="30480" cy="4374475"/>
          </a:xfrm>
          <a:prstGeom prst="roundRect">
            <a:avLst>
              <a:gd name="adj" fmla="val 312558"/>
            </a:avLst>
          </a:prstGeom>
          <a:solidFill>
            <a:srgbClr val="4A2C85"/>
          </a:solidFill>
          <a:ln/>
        </p:spPr>
        <p:txBody>
          <a:bodyPr/>
          <a:lstStyle/>
          <a:p>
            <a:endParaRPr lang="en-IN"/>
          </a:p>
        </p:txBody>
      </p:sp>
      <p:sp>
        <p:nvSpPr>
          <p:cNvPr id="5" name="Shape 2"/>
          <p:cNvSpPr/>
          <p:nvPr/>
        </p:nvSpPr>
        <p:spPr>
          <a:xfrm>
            <a:off x="1358622" y="2947035"/>
            <a:ext cx="793790" cy="30480"/>
          </a:xfrm>
          <a:prstGeom prst="roundRect">
            <a:avLst>
              <a:gd name="adj" fmla="val 312558"/>
            </a:avLst>
          </a:prstGeom>
          <a:solidFill>
            <a:srgbClr val="4A2C85"/>
          </a:solidFill>
          <a:ln/>
        </p:spPr>
        <p:txBody>
          <a:bodyPr/>
          <a:lstStyle/>
          <a:p>
            <a:endParaRPr lang="en-IN"/>
          </a:p>
        </p:txBody>
      </p:sp>
      <p:sp>
        <p:nvSpPr>
          <p:cNvPr id="6" name="Shape 3"/>
          <p:cNvSpPr/>
          <p:nvPr/>
        </p:nvSpPr>
        <p:spPr>
          <a:xfrm>
            <a:off x="878800" y="2707124"/>
            <a:ext cx="510302" cy="510302"/>
          </a:xfrm>
          <a:prstGeom prst="roundRect">
            <a:avLst>
              <a:gd name="adj" fmla="val 18669"/>
            </a:avLst>
          </a:prstGeom>
          <a:solidFill>
            <a:srgbClr val="31136C"/>
          </a:solidFill>
          <a:ln w="7620">
            <a:solidFill>
              <a:srgbClr val="4A2C85"/>
            </a:solidFill>
            <a:prstDash val="solid"/>
          </a:ln>
        </p:spPr>
        <p:txBody>
          <a:bodyPr/>
          <a:lstStyle/>
          <a:p>
            <a:endParaRPr lang="en-IN"/>
          </a:p>
        </p:txBody>
      </p:sp>
      <p:sp>
        <p:nvSpPr>
          <p:cNvPr id="7" name="Text 4"/>
          <p:cNvSpPr/>
          <p:nvPr/>
        </p:nvSpPr>
        <p:spPr>
          <a:xfrm>
            <a:off x="1072515" y="2792135"/>
            <a:ext cx="122873"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1</a:t>
            </a:r>
            <a:endParaRPr lang="en-US" sz="2650" dirty="0"/>
          </a:p>
        </p:txBody>
      </p:sp>
      <p:sp>
        <p:nvSpPr>
          <p:cNvPr id="8" name="Text 5"/>
          <p:cNvSpPr/>
          <p:nvPr/>
        </p:nvSpPr>
        <p:spPr>
          <a:xfrm>
            <a:off x="2381488" y="2678787"/>
            <a:ext cx="3641646"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Random Data Generation</a:t>
            </a:r>
            <a:endParaRPr lang="en-US" sz="2200" dirty="0"/>
          </a:p>
        </p:txBody>
      </p:sp>
      <p:sp>
        <p:nvSpPr>
          <p:cNvPr id="9" name="Text 6"/>
          <p:cNvSpPr/>
          <p:nvPr/>
        </p:nvSpPr>
        <p:spPr>
          <a:xfrm>
            <a:off x="2381488" y="3169206"/>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Generate random latitudes, longitudes, depths, and times.</a:t>
            </a:r>
            <a:endParaRPr lang="en-US" sz="1750" dirty="0"/>
          </a:p>
        </p:txBody>
      </p:sp>
      <p:sp>
        <p:nvSpPr>
          <p:cNvPr id="10" name="Shape 7"/>
          <p:cNvSpPr/>
          <p:nvPr/>
        </p:nvSpPr>
        <p:spPr>
          <a:xfrm>
            <a:off x="1358622" y="4480798"/>
            <a:ext cx="793790" cy="30480"/>
          </a:xfrm>
          <a:prstGeom prst="roundRect">
            <a:avLst>
              <a:gd name="adj" fmla="val 312558"/>
            </a:avLst>
          </a:prstGeom>
          <a:solidFill>
            <a:srgbClr val="4A2C85"/>
          </a:solidFill>
          <a:ln/>
        </p:spPr>
        <p:txBody>
          <a:bodyPr/>
          <a:lstStyle/>
          <a:p>
            <a:endParaRPr lang="en-IN"/>
          </a:p>
        </p:txBody>
      </p:sp>
      <p:sp>
        <p:nvSpPr>
          <p:cNvPr id="11" name="Shape 8"/>
          <p:cNvSpPr/>
          <p:nvPr/>
        </p:nvSpPr>
        <p:spPr>
          <a:xfrm>
            <a:off x="878800" y="4240887"/>
            <a:ext cx="510302" cy="510302"/>
          </a:xfrm>
          <a:prstGeom prst="roundRect">
            <a:avLst>
              <a:gd name="adj" fmla="val 18669"/>
            </a:avLst>
          </a:prstGeom>
          <a:solidFill>
            <a:srgbClr val="31136C"/>
          </a:solidFill>
          <a:ln w="7620">
            <a:solidFill>
              <a:srgbClr val="4A2C85"/>
            </a:solidFill>
            <a:prstDash val="solid"/>
          </a:ln>
        </p:spPr>
        <p:txBody>
          <a:bodyPr/>
          <a:lstStyle/>
          <a:p>
            <a:endParaRPr lang="en-IN"/>
          </a:p>
        </p:txBody>
      </p:sp>
      <p:sp>
        <p:nvSpPr>
          <p:cNvPr id="12" name="Text 9"/>
          <p:cNvSpPr/>
          <p:nvPr/>
        </p:nvSpPr>
        <p:spPr>
          <a:xfrm>
            <a:off x="1037272" y="4325898"/>
            <a:ext cx="193238"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2</a:t>
            </a:r>
            <a:endParaRPr lang="en-US" sz="2650" dirty="0"/>
          </a:p>
        </p:txBody>
      </p:sp>
      <p:sp>
        <p:nvSpPr>
          <p:cNvPr id="13" name="Text 10"/>
          <p:cNvSpPr/>
          <p:nvPr/>
        </p:nvSpPr>
        <p:spPr>
          <a:xfrm>
            <a:off x="2381488" y="421255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User Input</a:t>
            </a:r>
            <a:endParaRPr lang="en-US" sz="2200" dirty="0"/>
          </a:p>
        </p:txBody>
      </p:sp>
      <p:sp>
        <p:nvSpPr>
          <p:cNvPr id="14" name="Text 11"/>
          <p:cNvSpPr/>
          <p:nvPr/>
        </p:nvSpPr>
        <p:spPr>
          <a:xfrm>
            <a:off x="2381488" y="4702969"/>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Allow users to input a country.</a:t>
            </a:r>
            <a:endParaRPr lang="en-US" sz="1750" dirty="0"/>
          </a:p>
        </p:txBody>
      </p:sp>
      <p:sp>
        <p:nvSpPr>
          <p:cNvPr id="15" name="Shape 12"/>
          <p:cNvSpPr/>
          <p:nvPr/>
        </p:nvSpPr>
        <p:spPr>
          <a:xfrm>
            <a:off x="1358622" y="6014561"/>
            <a:ext cx="793790" cy="30480"/>
          </a:xfrm>
          <a:prstGeom prst="roundRect">
            <a:avLst>
              <a:gd name="adj" fmla="val 312558"/>
            </a:avLst>
          </a:prstGeom>
          <a:solidFill>
            <a:srgbClr val="4A2C85"/>
          </a:solidFill>
          <a:ln/>
        </p:spPr>
        <p:txBody>
          <a:bodyPr/>
          <a:lstStyle/>
          <a:p>
            <a:endParaRPr lang="en-IN"/>
          </a:p>
        </p:txBody>
      </p:sp>
      <p:sp>
        <p:nvSpPr>
          <p:cNvPr id="16" name="Shape 13"/>
          <p:cNvSpPr/>
          <p:nvPr/>
        </p:nvSpPr>
        <p:spPr>
          <a:xfrm>
            <a:off x="878800" y="5774650"/>
            <a:ext cx="510302" cy="510302"/>
          </a:xfrm>
          <a:prstGeom prst="roundRect">
            <a:avLst>
              <a:gd name="adj" fmla="val 18669"/>
            </a:avLst>
          </a:prstGeom>
          <a:solidFill>
            <a:srgbClr val="31136C"/>
          </a:solidFill>
          <a:ln w="7620">
            <a:solidFill>
              <a:srgbClr val="4A2C85"/>
            </a:solidFill>
            <a:prstDash val="solid"/>
          </a:ln>
        </p:spPr>
        <p:txBody>
          <a:bodyPr/>
          <a:lstStyle/>
          <a:p>
            <a:endParaRPr lang="en-IN"/>
          </a:p>
        </p:txBody>
      </p:sp>
      <p:sp>
        <p:nvSpPr>
          <p:cNvPr id="17" name="Text 14"/>
          <p:cNvSpPr/>
          <p:nvPr/>
        </p:nvSpPr>
        <p:spPr>
          <a:xfrm>
            <a:off x="1037987" y="5859661"/>
            <a:ext cx="191929"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3</a:t>
            </a:r>
            <a:endParaRPr lang="en-US" sz="2650" dirty="0"/>
          </a:p>
        </p:txBody>
      </p:sp>
      <p:sp>
        <p:nvSpPr>
          <p:cNvPr id="18" name="Text 15"/>
          <p:cNvSpPr/>
          <p:nvPr/>
        </p:nvSpPr>
        <p:spPr>
          <a:xfrm>
            <a:off x="2381488" y="57463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Visualizations</a:t>
            </a:r>
            <a:endParaRPr lang="en-US" sz="2200" dirty="0"/>
          </a:p>
        </p:txBody>
      </p:sp>
      <p:sp>
        <p:nvSpPr>
          <p:cNvPr id="19" name="Text 16"/>
          <p:cNvSpPr/>
          <p:nvPr/>
        </p:nvSpPr>
        <p:spPr>
          <a:xfrm>
            <a:off x="2381488" y="6236732"/>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Actual vs predicted values, precision-recall curves.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696"/>
          </a:xfrm>
          <a:prstGeom prst="rect">
            <a:avLst/>
          </a:prstGeom>
        </p:spPr>
      </p:pic>
      <p:sp>
        <p:nvSpPr>
          <p:cNvPr id="3" name="Text 0"/>
          <p:cNvSpPr/>
          <p:nvPr/>
        </p:nvSpPr>
        <p:spPr>
          <a:xfrm>
            <a:off x="636746" y="500301"/>
            <a:ext cx="7870508" cy="1137047"/>
          </a:xfrm>
          <a:prstGeom prst="rect">
            <a:avLst/>
          </a:prstGeom>
          <a:noFill/>
          <a:ln/>
        </p:spPr>
        <p:txBody>
          <a:bodyPr wrap="square" lIns="0" tIns="0" rIns="0" bIns="0" rtlCol="0" anchor="t"/>
          <a:lstStyle/>
          <a:p>
            <a:pPr marL="0" indent="0">
              <a:lnSpc>
                <a:spcPts val="4450"/>
              </a:lnSpc>
              <a:buNone/>
            </a:pPr>
            <a:r>
              <a:rPr lang="en-US" sz="3550" u="sng" dirty="0">
                <a:solidFill>
                  <a:srgbClr val="F2F0F4"/>
                </a:solidFill>
                <a:latin typeface="Montserrat" pitchFamily="34" charset="0"/>
                <a:ea typeface="Montserrat" pitchFamily="34" charset="-122"/>
                <a:cs typeface="Montserrat" pitchFamily="34" charset="-120"/>
              </a:rPr>
              <a:t>Random Forest for Magnitude Category Classification</a:t>
            </a:r>
            <a:endParaRPr lang="en-US" sz="3550" u="sng" dirty="0"/>
          </a:p>
        </p:txBody>
      </p:sp>
      <p:pic>
        <p:nvPicPr>
          <p:cNvPr id="4" name="Image 1" descr="preencoded.png"/>
          <p:cNvPicPr>
            <a:picLocks noChangeAspect="1"/>
          </p:cNvPicPr>
          <p:nvPr/>
        </p:nvPicPr>
        <p:blipFill>
          <a:blip r:embed="rId4"/>
          <a:stretch>
            <a:fillRect/>
          </a:stretch>
        </p:blipFill>
        <p:spPr>
          <a:xfrm>
            <a:off x="636746" y="1910239"/>
            <a:ext cx="909638" cy="1455539"/>
          </a:xfrm>
          <a:prstGeom prst="rect">
            <a:avLst/>
          </a:prstGeom>
        </p:spPr>
      </p:pic>
      <p:sp>
        <p:nvSpPr>
          <p:cNvPr id="5" name="Text 1"/>
          <p:cNvSpPr/>
          <p:nvPr/>
        </p:nvSpPr>
        <p:spPr>
          <a:xfrm>
            <a:off x="1819275" y="2092166"/>
            <a:ext cx="2663904" cy="284202"/>
          </a:xfrm>
          <a:prstGeom prst="rect">
            <a:avLst/>
          </a:prstGeom>
          <a:noFill/>
          <a:ln/>
        </p:spPr>
        <p:txBody>
          <a:bodyPr wrap="none" lIns="0" tIns="0" rIns="0" bIns="0" rtlCol="0" anchor="t"/>
          <a:lstStyle/>
          <a:p>
            <a:pPr marL="0" indent="0" algn="l">
              <a:lnSpc>
                <a:spcPts val="2200"/>
              </a:lnSpc>
              <a:buNone/>
            </a:pPr>
            <a:r>
              <a:rPr lang="en-US" sz="1750" dirty="0">
                <a:solidFill>
                  <a:srgbClr val="DCD7E5"/>
                </a:solidFill>
                <a:latin typeface="Montserrat" pitchFamily="34" charset="0"/>
                <a:ea typeface="Montserrat" pitchFamily="34" charset="-122"/>
                <a:cs typeface="Montserrat" pitchFamily="34" charset="-120"/>
              </a:rPr>
              <a:t>Classification Approach</a:t>
            </a:r>
            <a:endParaRPr lang="en-US" sz="1750" dirty="0"/>
          </a:p>
        </p:txBody>
      </p:sp>
      <p:sp>
        <p:nvSpPr>
          <p:cNvPr id="6" name="Text 2"/>
          <p:cNvSpPr/>
          <p:nvPr/>
        </p:nvSpPr>
        <p:spPr>
          <a:xfrm>
            <a:off x="1819275" y="2485430"/>
            <a:ext cx="6687979" cy="290989"/>
          </a:xfrm>
          <a:prstGeom prst="rect">
            <a:avLst/>
          </a:prstGeom>
          <a:noFill/>
          <a:ln/>
        </p:spPr>
        <p:txBody>
          <a:bodyPr wrap="non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Convert magnitude into categories.</a:t>
            </a:r>
            <a:endParaRPr lang="en-US" sz="1400" dirty="0"/>
          </a:p>
        </p:txBody>
      </p:sp>
      <p:pic>
        <p:nvPicPr>
          <p:cNvPr id="7" name="Image 2" descr="preencoded.png"/>
          <p:cNvPicPr>
            <a:picLocks noChangeAspect="1"/>
          </p:cNvPicPr>
          <p:nvPr/>
        </p:nvPicPr>
        <p:blipFill>
          <a:blip r:embed="rId5"/>
          <a:stretch>
            <a:fillRect/>
          </a:stretch>
        </p:blipFill>
        <p:spPr>
          <a:xfrm>
            <a:off x="636746" y="3365778"/>
            <a:ext cx="909638" cy="1455539"/>
          </a:xfrm>
          <a:prstGeom prst="rect">
            <a:avLst/>
          </a:prstGeom>
        </p:spPr>
      </p:pic>
      <p:sp>
        <p:nvSpPr>
          <p:cNvPr id="8" name="Text 3"/>
          <p:cNvSpPr/>
          <p:nvPr/>
        </p:nvSpPr>
        <p:spPr>
          <a:xfrm>
            <a:off x="1819275" y="3547705"/>
            <a:ext cx="2274332" cy="284202"/>
          </a:xfrm>
          <a:prstGeom prst="rect">
            <a:avLst/>
          </a:prstGeom>
          <a:noFill/>
          <a:ln/>
        </p:spPr>
        <p:txBody>
          <a:bodyPr wrap="none" lIns="0" tIns="0" rIns="0" bIns="0" rtlCol="0" anchor="t"/>
          <a:lstStyle/>
          <a:p>
            <a:pPr marL="0" indent="0" algn="l">
              <a:lnSpc>
                <a:spcPts val="2200"/>
              </a:lnSpc>
              <a:buNone/>
            </a:pPr>
            <a:r>
              <a:rPr lang="en-US" sz="1750" dirty="0">
                <a:solidFill>
                  <a:srgbClr val="DCD7E5"/>
                </a:solidFill>
                <a:latin typeface="Montserrat" pitchFamily="34" charset="0"/>
                <a:ea typeface="Montserrat" pitchFamily="34" charset="-122"/>
                <a:cs typeface="Montserrat" pitchFamily="34" charset="-120"/>
              </a:rPr>
              <a:t>Train Model</a:t>
            </a:r>
            <a:endParaRPr lang="en-US" sz="1750" dirty="0"/>
          </a:p>
        </p:txBody>
      </p:sp>
      <p:sp>
        <p:nvSpPr>
          <p:cNvPr id="9" name="Text 4"/>
          <p:cNvSpPr/>
          <p:nvPr/>
        </p:nvSpPr>
        <p:spPr>
          <a:xfrm>
            <a:off x="1819275" y="3940969"/>
            <a:ext cx="6687979" cy="290989"/>
          </a:xfrm>
          <a:prstGeom prst="rect">
            <a:avLst/>
          </a:prstGeom>
          <a:noFill/>
          <a:ln/>
        </p:spPr>
        <p:txBody>
          <a:bodyPr wrap="non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Train Random Forest model on Latitude, Longitude, and Nst.</a:t>
            </a:r>
            <a:endParaRPr lang="en-US" sz="1400" dirty="0"/>
          </a:p>
        </p:txBody>
      </p:sp>
      <p:pic>
        <p:nvPicPr>
          <p:cNvPr id="10" name="Image 3" descr="preencoded.png"/>
          <p:cNvPicPr>
            <a:picLocks noChangeAspect="1"/>
          </p:cNvPicPr>
          <p:nvPr/>
        </p:nvPicPr>
        <p:blipFill>
          <a:blip r:embed="rId6"/>
          <a:stretch>
            <a:fillRect/>
          </a:stretch>
        </p:blipFill>
        <p:spPr>
          <a:xfrm>
            <a:off x="636746" y="4821317"/>
            <a:ext cx="909638" cy="1455539"/>
          </a:xfrm>
          <a:prstGeom prst="rect">
            <a:avLst/>
          </a:prstGeom>
        </p:spPr>
      </p:pic>
      <p:sp>
        <p:nvSpPr>
          <p:cNvPr id="11" name="Text 5"/>
          <p:cNvSpPr/>
          <p:nvPr/>
        </p:nvSpPr>
        <p:spPr>
          <a:xfrm>
            <a:off x="1819275" y="5003244"/>
            <a:ext cx="2274332" cy="284202"/>
          </a:xfrm>
          <a:prstGeom prst="rect">
            <a:avLst/>
          </a:prstGeom>
          <a:noFill/>
          <a:ln/>
        </p:spPr>
        <p:txBody>
          <a:bodyPr wrap="none" lIns="0" tIns="0" rIns="0" bIns="0" rtlCol="0" anchor="t"/>
          <a:lstStyle/>
          <a:p>
            <a:pPr marL="0" indent="0" algn="l">
              <a:lnSpc>
                <a:spcPts val="2200"/>
              </a:lnSpc>
              <a:buNone/>
            </a:pPr>
            <a:r>
              <a:rPr lang="en-US" sz="1750" dirty="0">
                <a:solidFill>
                  <a:srgbClr val="DCD7E5"/>
                </a:solidFill>
                <a:latin typeface="Montserrat" pitchFamily="34" charset="0"/>
                <a:ea typeface="Montserrat" pitchFamily="34" charset="-122"/>
                <a:cs typeface="Montserrat" pitchFamily="34" charset="-120"/>
              </a:rPr>
              <a:t>Evaluate Model</a:t>
            </a:r>
            <a:endParaRPr lang="en-US" sz="1750" dirty="0"/>
          </a:p>
        </p:txBody>
      </p:sp>
      <p:sp>
        <p:nvSpPr>
          <p:cNvPr id="12" name="Text 6"/>
          <p:cNvSpPr/>
          <p:nvPr/>
        </p:nvSpPr>
        <p:spPr>
          <a:xfrm>
            <a:off x="1819275" y="5396508"/>
            <a:ext cx="6687979" cy="290989"/>
          </a:xfrm>
          <a:prstGeom prst="rect">
            <a:avLst/>
          </a:prstGeom>
          <a:noFill/>
          <a:ln/>
        </p:spPr>
        <p:txBody>
          <a:bodyPr wrap="non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Accuracy score, confusion matrix, classification report.</a:t>
            </a:r>
            <a:endParaRPr lang="en-US" sz="1400" dirty="0"/>
          </a:p>
        </p:txBody>
      </p:sp>
      <p:pic>
        <p:nvPicPr>
          <p:cNvPr id="13" name="Image 4" descr="preencoded.png"/>
          <p:cNvPicPr>
            <a:picLocks noChangeAspect="1"/>
          </p:cNvPicPr>
          <p:nvPr/>
        </p:nvPicPr>
        <p:blipFill>
          <a:blip r:embed="rId7"/>
          <a:stretch>
            <a:fillRect/>
          </a:stretch>
        </p:blipFill>
        <p:spPr>
          <a:xfrm>
            <a:off x="636746" y="6276856"/>
            <a:ext cx="909638" cy="1455539"/>
          </a:xfrm>
          <a:prstGeom prst="rect">
            <a:avLst/>
          </a:prstGeom>
        </p:spPr>
      </p:pic>
      <p:sp>
        <p:nvSpPr>
          <p:cNvPr id="14" name="Text 7"/>
          <p:cNvSpPr/>
          <p:nvPr/>
        </p:nvSpPr>
        <p:spPr>
          <a:xfrm>
            <a:off x="1819275" y="6458783"/>
            <a:ext cx="2274332" cy="284202"/>
          </a:xfrm>
          <a:prstGeom prst="rect">
            <a:avLst/>
          </a:prstGeom>
          <a:noFill/>
          <a:ln/>
        </p:spPr>
        <p:txBody>
          <a:bodyPr wrap="none" lIns="0" tIns="0" rIns="0" bIns="0" rtlCol="0" anchor="t"/>
          <a:lstStyle/>
          <a:p>
            <a:pPr marL="0" indent="0" algn="l">
              <a:lnSpc>
                <a:spcPts val="2200"/>
              </a:lnSpc>
              <a:buNone/>
            </a:pPr>
            <a:r>
              <a:rPr lang="en-US" sz="1750" dirty="0">
                <a:solidFill>
                  <a:srgbClr val="DCD7E5"/>
                </a:solidFill>
                <a:latin typeface="Montserrat" pitchFamily="34" charset="0"/>
                <a:ea typeface="Montserrat" pitchFamily="34" charset="-122"/>
                <a:cs typeface="Montserrat" pitchFamily="34" charset="-120"/>
              </a:rPr>
              <a:t>Visualize Results</a:t>
            </a:r>
            <a:endParaRPr lang="en-US" sz="1750" dirty="0"/>
          </a:p>
        </p:txBody>
      </p:sp>
      <p:sp>
        <p:nvSpPr>
          <p:cNvPr id="15" name="Text 8"/>
          <p:cNvSpPr/>
          <p:nvPr/>
        </p:nvSpPr>
        <p:spPr>
          <a:xfrm>
            <a:off x="1819275" y="6852047"/>
            <a:ext cx="6687979" cy="290989"/>
          </a:xfrm>
          <a:prstGeom prst="rect">
            <a:avLst/>
          </a:prstGeom>
          <a:noFill/>
          <a:ln/>
        </p:spPr>
        <p:txBody>
          <a:bodyPr wrap="non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Confusion matrix, precision-recall curves.</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311325" y="413385"/>
            <a:ext cx="7533799" cy="1278017"/>
          </a:xfrm>
          <a:prstGeom prst="rect">
            <a:avLst/>
          </a:prstGeom>
          <a:noFill/>
          <a:ln/>
        </p:spPr>
        <p:txBody>
          <a:bodyPr wrap="square" lIns="0" tIns="0" rIns="0" bIns="0" rtlCol="0" anchor="t"/>
          <a:lstStyle/>
          <a:p>
            <a:pPr marL="0" indent="0">
              <a:lnSpc>
                <a:spcPts val="5000"/>
              </a:lnSpc>
              <a:buNone/>
            </a:pPr>
            <a:r>
              <a:rPr lang="en-US" sz="4000" u="sng" dirty="0">
                <a:solidFill>
                  <a:srgbClr val="C6BFEE"/>
                </a:solidFill>
                <a:latin typeface="Prompt Medium" pitchFamily="34" charset="0"/>
                <a:ea typeface="Prompt Medium" pitchFamily="34" charset="-122"/>
                <a:cs typeface="Prompt Medium" pitchFamily="34" charset="-120"/>
              </a:rPr>
              <a:t>The Challenges of Earthquake Prediction</a:t>
            </a:r>
            <a:endParaRPr lang="en-US" sz="4000" u="sng" dirty="0"/>
          </a:p>
        </p:txBody>
      </p:sp>
      <p:sp>
        <p:nvSpPr>
          <p:cNvPr id="4" name="Shape 1"/>
          <p:cNvSpPr/>
          <p:nvPr/>
        </p:nvSpPr>
        <p:spPr>
          <a:xfrm>
            <a:off x="311325" y="2295168"/>
            <a:ext cx="402550" cy="402550"/>
          </a:xfrm>
          <a:prstGeom prst="roundRect">
            <a:avLst>
              <a:gd name="adj" fmla="val 24003"/>
            </a:avLst>
          </a:prstGeom>
          <a:solidFill>
            <a:srgbClr val="542C49"/>
          </a:solidFill>
          <a:ln w="7620">
            <a:solidFill>
              <a:srgbClr val="6D4562"/>
            </a:solidFill>
            <a:prstDash val="solid"/>
          </a:ln>
        </p:spPr>
        <p:txBody>
          <a:bodyPr/>
          <a:lstStyle/>
          <a:p>
            <a:endParaRPr lang="en-IN"/>
          </a:p>
        </p:txBody>
      </p:sp>
      <p:sp>
        <p:nvSpPr>
          <p:cNvPr id="5" name="Text 2"/>
          <p:cNvSpPr/>
          <p:nvPr/>
        </p:nvSpPr>
        <p:spPr>
          <a:xfrm>
            <a:off x="943904" y="2295168"/>
            <a:ext cx="2658904" cy="319445"/>
          </a:xfrm>
          <a:prstGeom prst="rect">
            <a:avLst/>
          </a:prstGeom>
          <a:noFill/>
          <a:ln/>
        </p:spPr>
        <p:txBody>
          <a:bodyPr wrap="none" lIns="0" tIns="0" rIns="0" bIns="0" rtlCol="0" anchor="t"/>
          <a:lstStyle/>
          <a:p>
            <a:pPr marL="0" indent="0">
              <a:lnSpc>
                <a:spcPts val="2500"/>
              </a:lnSpc>
              <a:buNone/>
            </a:pPr>
            <a:r>
              <a:rPr lang="en-US" sz="2000" dirty="0">
                <a:solidFill>
                  <a:srgbClr val="DAD8E9"/>
                </a:solidFill>
                <a:latin typeface="Prompt Medium" pitchFamily="34" charset="0"/>
                <a:ea typeface="Prompt Medium" pitchFamily="34" charset="-122"/>
                <a:cs typeface="Prompt Medium" pitchFamily="34" charset="-120"/>
              </a:rPr>
              <a:t>Complex Interactions</a:t>
            </a:r>
            <a:endParaRPr lang="en-US" sz="2000" dirty="0"/>
          </a:p>
        </p:txBody>
      </p:sp>
      <p:sp>
        <p:nvSpPr>
          <p:cNvPr id="6" name="Text 3"/>
          <p:cNvSpPr/>
          <p:nvPr/>
        </p:nvSpPr>
        <p:spPr>
          <a:xfrm>
            <a:off x="943904" y="2752606"/>
            <a:ext cx="3019306" cy="2208133"/>
          </a:xfrm>
          <a:prstGeom prst="rect">
            <a:avLst/>
          </a:prstGeom>
          <a:noFill/>
          <a:ln/>
        </p:spPr>
        <p:txBody>
          <a:bodyPr wrap="square" lIns="0" tIns="0" rIns="0" bIns="0" rtlCol="0" anchor="t"/>
          <a:lstStyle/>
          <a:p>
            <a:pPr marL="0" indent="0">
              <a:lnSpc>
                <a:spcPts val="2850"/>
              </a:lnSpc>
              <a:buNone/>
            </a:pPr>
            <a:r>
              <a:rPr lang="en-US" sz="1800" dirty="0">
                <a:solidFill>
                  <a:srgbClr val="DAD8E9"/>
                </a:solidFill>
                <a:latin typeface="Mukta Light" pitchFamily="34" charset="0"/>
                <a:ea typeface="Mukta Light" pitchFamily="34" charset="-122"/>
                <a:cs typeface="Mukta Light" pitchFamily="34" charset="-120"/>
              </a:rPr>
              <a:t>Predicting earthquakes is a complex endeavor due to the intricate interactions of geological factors, including fault line geometry, rock properties, and fluid pressure.</a:t>
            </a:r>
            <a:endParaRPr lang="en-US" sz="1800" dirty="0"/>
          </a:p>
        </p:txBody>
      </p:sp>
      <p:sp>
        <p:nvSpPr>
          <p:cNvPr id="7" name="Shape 4"/>
          <p:cNvSpPr/>
          <p:nvPr/>
        </p:nvSpPr>
        <p:spPr>
          <a:xfrm>
            <a:off x="4193238" y="2295168"/>
            <a:ext cx="402550" cy="402550"/>
          </a:xfrm>
          <a:prstGeom prst="roundRect">
            <a:avLst>
              <a:gd name="adj" fmla="val 24003"/>
            </a:avLst>
          </a:prstGeom>
          <a:solidFill>
            <a:srgbClr val="542C49"/>
          </a:solidFill>
          <a:ln w="7620">
            <a:solidFill>
              <a:srgbClr val="6D4562"/>
            </a:solidFill>
            <a:prstDash val="solid"/>
          </a:ln>
        </p:spPr>
        <p:txBody>
          <a:bodyPr/>
          <a:lstStyle/>
          <a:p>
            <a:endParaRPr lang="en-IN"/>
          </a:p>
        </p:txBody>
      </p:sp>
      <p:sp>
        <p:nvSpPr>
          <p:cNvPr id="8" name="Text 5"/>
          <p:cNvSpPr/>
          <p:nvPr/>
        </p:nvSpPr>
        <p:spPr>
          <a:xfrm>
            <a:off x="4825817" y="2295168"/>
            <a:ext cx="2556153" cy="319445"/>
          </a:xfrm>
          <a:prstGeom prst="rect">
            <a:avLst/>
          </a:prstGeom>
          <a:noFill/>
          <a:ln/>
        </p:spPr>
        <p:txBody>
          <a:bodyPr wrap="none" lIns="0" tIns="0" rIns="0" bIns="0" rtlCol="0" anchor="t"/>
          <a:lstStyle/>
          <a:p>
            <a:pPr marL="0" indent="0">
              <a:lnSpc>
                <a:spcPts val="2500"/>
              </a:lnSpc>
              <a:buNone/>
            </a:pPr>
            <a:r>
              <a:rPr lang="en-US" sz="2000" dirty="0">
                <a:solidFill>
                  <a:srgbClr val="DAD8E9"/>
                </a:solidFill>
                <a:latin typeface="Prompt Medium" pitchFamily="34" charset="0"/>
                <a:ea typeface="Prompt Medium" pitchFamily="34" charset="-122"/>
                <a:cs typeface="Prompt Medium" pitchFamily="34" charset="-120"/>
              </a:rPr>
              <a:t>Stochastic Nature</a:t>
            </a:r>
            <a:endParaRPr lang="en-US" sz="2000" dirty="0"/>
          </a:p>
        </p:txBody>
      </p:sp>
      <p:sp>
        <p:nvSpPr>
          <p:cNvPr id="9" name="Text 6"/>
          <p:cNvSpPr/>
          <p:nvPr/>
        </p:nvSpPr>
        <p:spPr>
          <a:xfrm>
            <a:off x="4825817" y="2752606"/>
            <a:ext cx="3019306" cy="2208133"/>
          </a:xfrm>
          <a:prstGeom prst="rect">
            <a:avLst/>
          </a:prstGeom>
          <a:noFill/>
          <a:ln/>
        </p:spPr>
        <p:txBody>
          <a:bodyPr wrap="square" lIns="0" tIns="0" rIns="0" bIns="0" rtlCol="0" anchor="t"/>
          <a:lstStyle/>
          <a:p>
            <a:pPr marL="0" indent="0">
              <a:lnSpc>
                <a:spcPts val="2850"/>
              </a:lnSpc>
              <a:buNone/>
            </a:pPr>
            <a:r>
              <a:rPr lang="en-US" sz="1800" dirty="0">
                <a:solidFill>
                  <a:srgbClr val="DAD8E9"/>
                </a:solidFill>
                <a:latin typeface="Mukta Light" pitchFamily="34" charset="0"/>
                <a:ea typeface="Mukta Light" pitchFamily="34" charset="-122"/>
                <a:cs typeface="Mukta Light" pitchFamily="34" charset="-120"/>
              </a:rPr>
              <a:t>The timing and magnitude of earthquakes are inherently stochastic, meaning they are influenced by random factors and difficult to predict with certainty.</a:t>
            </a:r>
            <a:endParaRPr lang="en-US" sz="1800" dirty="0"/>
          </a:p>
        </p:txBody>
      </p:sp>
      <p:sp>
        <p:nvSpPr>
          <p:cNvPr id="10" name="Shape 7"/>
          <p:cNvSpPr/>
          <p:nvPr/>
        </p:nvSpPr>
        <p:spPr>
          <a:xfrm>
            <a:off x="311325" y="5449491"/>
            <a:ext cx="402550" cy="402550"/>
          </a:xfrm>
          <a:prstGeom prst="roundRect">
            <a:avLst>
              <a:gd name="adj" fmla="val 24003"/>
            </a:avLst>
          </a:prstGeom>
          <a:solidFill>
            <a:srgbClr val="542C49"/>
          </a:solidFill>
          <a:ln w="7620">
            <a:solidFill>
              <a:srgbClr val="6D4562"/>
            </a:solidFill>
            <a:prstDash val="solid"/>
          </a:ln>
        </p:spPr>
        <p:txBody>
          <a:bodyPr/>
          <a:lstStyle/>
          <a:p>
            <a:endParaRPr lang="en-IN"/>
          </a:p>
        </p:txBody>
      </p:sp>
      <p:sp>
        <p:nvSpPr>
          <p:cNvPr id="11" name="Text 8"/>
          <p:cNvSpPr/>
          <p:nvPr/>
        </p:nvSpPr>
        <p:spPr>
          <a:xfrm>
            <a:off x="943904" y="5449491"/>
            <a:ext cx="2556153" cy="319445"/>
          </a:xfrm>
          <a:prstGeom prst="rect">
            <a:avLst/>
          </a:prstGeom>
          <a:noFill/>
          <a:ln/>
        </p:spPr>
        <p:txBody>
          <a:bodyPr wrap="none" lIns="0" tIns="0" rIns="0" bIns="0" rtlCol="0" anchor="t"/>
          <a:lstStyle/>
          <a:p>
            <a:pPr marL="0" indent="0">
              <a:lnSpc>
                <a:spcPts val="2500"/>
              </a:lnSpc>
              <a:buNone/>
            </a:pPr>
            <a:r>
              <a:rPr lang="en-US" sz="2000" dirty="0">
                <a:solidFill>
                  <a:srgbClr val="DAD8E9"/>
                </a:solidFill>
                <a:latin typeface="Prompt Medium" pitchFamily="34" charset="0"/>
                <a:ea typeface="Prompt Medium" pitchFamily="34" charset="-122"/>
                <a:cs typeface="Prompt Medium" pitchFamily="34" charset="-120"/>
              </a:rPr>
              <a:t>Limited Data</a:t>
            </a:r>
            <a:endParaRPr lang="en-US" sz="2000" dirty="0"/>
          </a:p>
        </p:txBody>
      </p:sp>
      <p:sp>
        <p:nvSpPr>
          <p:cNvPr id="12" name="Text 9"/>
          <p:cNvSpPr/>
          <p:nvPr/>
        </p:nvSpPr>
        <p:spPr>
          <a:xfrm>
            <a:off x="943904" y="5906929"/>
            <a:ext cx="6901220" cy="1104067"/>
          </a:xfrm>
          <a:prstGeom prst="rect">
            <a:avLst/>
          </a:prstGeom>
          <a:noFill/>
          <a:ln/>
        </p:spPr>
        <p:txBody>
          <a:bodyPr wrap="square" lIns="0" tIns="0" rIns="0" bIns="0" rtlCol="0" anchor="t"/>
          <a:lstStyle/>
          <a:p>
            <a:pPr marL="0" indent="0">
              <a:lnSpc>
                <a:spcPts val="2850"/>
              </a:lnSpc>
              <a:buNone/>
            </a:pPr>
            <a:r>
              <a:rPr lang="en-US" sz="1800" dirty="0">
                <a:solidFill>
                  <a:srgbClr val="DAD8E9"/>
                </a:solidFill>
                <a:latin typeface="Mukta Light" pitchFamily="34" charset="0"/>
                <a:ea typeface="Mukta Light" pitchFamily="34" charset="-122"/>
                <a:cs typeface="Mukta Light" pitchFamily="34" charset="-120"/>
              </a:rPr>
              <a:t>The availability of comprehensive seismic data is limited, especially for historical events, posing a significant challenge to model development and validation.</a:t>
            </a:r>
            <a:endParaRPr lang="en-US"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6996" y="643652"/>
            <a:ext cx="7690009" cy="1153954"/>
          </a:xfrm>
          <a:prstGeom prst="rect">
            <a:avLst/>
          </a:prstGeom>
          <a:noFill/>
          <a:ln/>
        </p:spPr>
        <p:txBody>
          <a:bodyPr wrap="square" lIns="0" tIns="0" rIns="0" bIns="0" rtlCol="0" anchor="t"/>
          <a:lstStyle/>
          <a:p>
            <a:pPr marL="0" indent="0">
              <a:lnSpc>
                <a:spcPts val="4500"/>
              </a:lnSpc>
              <a:buNone/>
            </a:pPr>
            <a:r>
              <a:rPr lang="en-US" sz="3600" u="sng" dirty="0">
                <a:solidFill>
                  <a:srgbClr val="C6BFEE"/>
                </a:solidFill>
                <a:latin typeface="Prompt Medium" pitchFamily="34" charset="0"/>
                <a:ea typeface="Prompt Medium" pitchFamily="34" charset="-122"/>
                <a:cs typeface="Prompt Medium" pitchFamily="34" charset="-120"/>
              </a:rPr>
              <a:t>The Potential Impact of Advanced Models</a:t>
            </a:r>
            <a:endParaRPr lang="en-US" sz="3600" u="sng" dirty="0"/>
          </a:p>
        </p:txBody>
      </p:sp>
      <p:pic>
        <p:nvPicPr>
          <p:cNvPr id="4" name="Image 1" descr="preencoded.png"/>
          <p:cNvPicPr>
            <a:picLocks noChangeAspect="1"/>
          </p:cNvPicPr>
          <p:nvPr/>
        </p:nvPicPr>
        <p:blipFill>
          <a:blip r:embed="rId4"/>
          <a:stretch>
            <a:fillRect/>
          </a:stretch>
        </p:blipFill>
        <p:spPr>
          <a:xfrm>
            <a:off x="726996" y="2109192"/>
            <a:ext cx="1038701" cy="1825585"/>
          </a:xfrm>
          <a:prstGeom prst="rect">
            <a:avLst/>
          </a:prstGeom>
        </p:spPr>
      </p:pic>
      <p:sp>
        <p:nvSpPr>
          <p:cNvPr id="5" name="Text 1"/>
          <p:cNvSpPr/>
          <p:nvPr/>
        </p:nvSpPr>
        <p:spPr>
          <a:xfrm>
            <a:off x="2077283" y="2316837"/>
            <a:ext cx="3696295" cy="288488"/>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Improved Early Warning Systems</a:t>
            </a:r>
            <a:endParaRPr lang="en-US" sz="1800" dirty="0"/>
          </a:p>
        </p:txBody>
      </p:sp>
      <p:sp>
        <p:nvSpPr>
          <p:cNvPr id="6" name="Text 2"/>
          <p:cNvSpPr/>
          <p:nvPr/>
        </p:nvSpPr>
        <p:spPr>
          <a:xfrm>
            <a:off x="2077283" y="2729865"/>
            <a:ext cx="6339721" cy="997268"/>
          </a:xfrm>
          <a:prstGeom prst="rect">
            <a:avLst/>
          </a:prstGeom>
          <a:noFill/>
          <a:ln/>
        </p:spPr>
        <p:txBody>
          <a:bodyPr wrap="squar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Advanced models can enhance existing early warning systems, providing more accurate and timely alerts, giving communities precious minutes to take protective measures.</a:t>
            </a:r>
            <a:endParaRPr lang="en-US" sz="1600" dirty="0"/>
          </a:p>
        </p:txBody>
      </p:sp>
      <p:pic>
        <p:nvPicPr>
          <p:cNvPr id="7" name="Image 2" descr="preencoded.png"/>
          <p:cNvPicPr>
            <a:picLocks noChangeAspect="1"/>
          </p:cNvPicPr>
          <p:nvPr/>
        </p:nvPicPr>
        <p:blipFill>
          <a:blip r:embed="rId5"/>
          <a:stretch>
            <a:fillRect/>
          </a:stretch>
        </p:blipFill>
        <p:spPr>
          <a:xfrm>
            <a:off x="726996" y="3934778"/>
            <a:ext cx="1038701" cy="1825585"/>
          </a:xfrm>
          <a:prstGeom prst="rect">
            <a:avLst/>
          </a:prstGeom>
        </p:spPr>
      </p:pic>
      <p:sp>
        <p:nvSpPr>
          <p:cNvPr id="8" name="Text 3"/>
          <p:cNvSpPr/>
          <p:nvPr/>
        </p:nvSpPr>
        <p:spPr>
          <a:xfrm>
            <a:off x="2077283" y="4142423"/>
            <a:ext cx="3156347" cy="288488"/>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Targeted Disaster Response</a:t>
            </a:r>
            <a:endParaRPr lang="en-US" sz="1800" dirty="0"/>
          </a:p>
        </p:txBody>
      </p:sp>
      <p:sp>
        <p:nvSpPr>
          <p:cNvPr id="9" name="Text 4"/>
          <p:cNvSpPr/>
          <p:nvPr/>
        </p:nvSpPr>
        <p:spPr>
          <a:xfrm>
            <a:off x="2077283" y="4555450"/>
            <a:ext cx="6339721" cy="997268"/>
          </a:xfrm>
          <a:prstGeom prst="rect">
            <a:avLst/>
          </a:prstGeom>
          <a:noFill/>
          <a:ln/>
        </p:spPr>
        <p:txBody>
          <a:bodyPr wrap="squar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Predictive models can help prioritize and allocate resources efficiently, enabling faster and more effective disaster response efforts by focusing on areas most likely to be affected.</a:t>
            </a:r>
            <a:endParaRPr lang="en-US" sz="1600" dirty="0"/>
          </a:p>
        </p:txBody>
      </p:sp>
      <p:pic>
        <p:nvPicPr>
          <p:cNvPr id="10" name="Image 3" descr="preencoded.png"/>
          <p:cNvPicPr>
            <a:picLocks noChangeAspect="1"/>
          </p:cNvPicPr>
          <p:nvPr/>
        </p:nvPicPr>
        <p:blipFill>
          <a:blip r:embed="rId6"/>
          <a:stretch>
            <a:fillRect/>
          </a:stretch>
        </p:blipFill>
        <p:spPr>
          <a:xfrm>
            <a:off x="726996" y="5760363"/>
            <a:ext cx="1038701" cy="1825585"/>
          </a:xfrm>
          <a:prstGeom prst="rect">
            <a:avLst/>
          </a:prstGeom>
        </p:spPr>
      </p:pic>
      <p:sp>
        <p:nvSpPr>
          <p:cNvPr id="11" name="Text 5"/>
          <p:cNvSpPr/>
          <p:nvPr/>
        </p:nvSpPr>
        <p:spPr>
          <a:xfrm>
            <a:off x="2077283" y="5968008"/>
            <a:ext cx="2713792" cy="288488"/>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Infrastructure Resilience</a:t>
            </a:r>
            <a:endParaRPr lang="en-US" sz="1800" dirty="0"/>
          </a:p>
        </p:txBody>
      </p:sp>
      <p:sp>
        <p:nvSpPr>
          <p:cNvPr id="12" name="Text 6"/>
          <p:cNvSpPr/>
          <p:nvPr/>
        </p:nvSpPr>
        <p:spPr>
          <a:xfrm>
            <a:off x="2077283" y="6381036"/>
            <a:ext cx="6339721" cy="997268"/>
          </a:xfrm>
          <a:prstGeom prst="rect">
            <a:avLst/>
          </a:prstGeom>
          <a:noFill/>
          <a:ln/>
        </p:spPr>
        <p:txBody>
          <a:bodyPr wrap="squar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Informed by model predictions, infrastructure designs can be optimized to withstand seismic forces, reducing the risk of damage and collapse during earthquake events.</a:t>
            </a:r>
            <a:endParaRPr lang="en-US" sz="16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TM03457452[[fn=Celestial]]</Template>
  <TotalTime>60</TotalTime>
  <Words>601</Words>
  <Application>Microsoft Office PowerPoint</Application>
  <PresentationFormat>Custom</PresentationFormat>
  <Paragraphs>94</Paragraphs>
  <Slides>11</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Heebo Bold</vt:lpstr>
      <vt:lpstr>Prata</vt:lpstr>
      <vt:lpstr>Calibri Light</vt:lpstr>
      <vt:lpstr>Arial</vt:lpstr>
      <vt:lpstr>Heebo Light</vt:lpstr>
      <vt:lpstr>Calibri</vt:lpstr>
      <vt:lpstr>Montserrat</vt:lpstr>
      <vt:lpstr>Prompt Medium</vt:lpstr>
      <vt:lpstr>Raleway</vt:lpstr>
      <vt:lpstr>Mukta Light</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Shivam Bartwal</cp:lastModifiedBy>
  <cp:revision>2</cp:revision>
  <dcterms:created xsi:type="dcterms:W3CDTF">2025-01-18T15:11:06Z</dcterms:created>
  <dcterms:modified xsi:type="dcterms:W3CDTF">2025-01-19T04:32:10Z</dcterms:modified>
</cp:coreProperties>
</file>